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9" r:id="rId3"/>
    <p:sldId id="272" r:id="rId4"/>
    <p:sldId id="276" r:id="rId5"/>
    <p:sldId id="274" r:id="rId6"/>
    <p:sldId id="268" r:id="rId7"/>
    <p:sldId id="273" r:id="rId8"/>
    <p:sldId id="258" r:id="rId9"/>
    <p:sldId id="259" r:id="rId10"/>
    <p:sldId id="261" r:id="rId11"/>
    <p:sldId id="264" r:id="rId12"/>
    <p:sldId id="265" r:id="rId13"/>
    <p:sldId id="277" r:id="rId14"/>
    <p:sldId id="278" r:id="rId15"/>
    <p:sldId id="266" r:id="rId16"/>
    <p:sldId id="267" r:id="rId17"/>
    <p:sldId id="270" r:id="rId18"/>
    <p:sldId id="27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7" initials="w"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4542" autoAdjust="0"/>
  </p:normalViewPr>
  <p:slideViewPr>
    <p:cSldViewPr>
      <p:cViewPr varScale="1">
        <p:scale>
          <a:sx n="44" d="100"/>
          <a:sy n="44" d="100"/>
        </p:scale>
        <p:origin x="-1074" y="-9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11.01.2023</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11.01.2023</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11.01.2023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11.01.2023</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11.01.2023</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11.01.2023</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572660" cy="6858000"/>
          </a:xfrm>
          <a:solidFill>
            <a:schemeClr val="accent2"/>
          </a:solidFill>
        </p:spPr>
        <p:txBody>
          <a:bodyPr>
            <a:normAutofit/>
          </a:bodyPr>
          <a:lstStyle/>
          <a:p>
            <a:pPr algn="ctr"/>
            <a:r>
              <a:rPr lang="kk-KZ" sz="7200" b="1" i="1" dirty="0" smtClean="0">
                <a:solidFill>
                  <a:srgbClr val="0070C0"/>
                </a:solidFill>
                <a:latin typeface="Times New Roman" pitchFamily="18" charset="0"/>
                <a:cs typeface="Times New Roman" pitchFamily="18" charset="0"/>
              </a:rPr>
              <a:t>Шұбат</a:t>
            </a:r>
          </a:p>
          <a:p>
            <a:pPr algn="ctr"/>
            <a:endParaRPr lang="kk-KZ" sz="7200" dirty="0" smtClean="0">
              <a:solidFill>
                <a:srgbClr val="FFFF00"/>
              </a:solidFill>
              <a:latin typeface="Times New Roman" pitchFamily="18" charset="0"/>
              <a:cs typeface="Times New Roman" pitchFamily="18" charset="0"/>
            </a:endParaRPr>
          </a:p>
        </p:txBody>
      </p:sp>
      <p:pic>
        <p:nvPicPr>
          <p:cNvPr id="4" name="Рисунок 3" descr="C:\Users\user\Pictures\кккккккккккккккккккккккккккккккккккккккккккккккккк.jpg"/>
          <p:cNvPicPr/>
          <p:nvPr/>
        </p:nvPicPr>
        <p:blipFill>
          <a:blip r:embed="rId2"/>
          <a:srcRect/>
          <a:stretch>
            <a:fillRect/>
          </a:stretch>
        </p:blipFill>
        <p:spPr bwMode="auto">
          <a:xfrm>
            <a:off x="571472" y="857232"/>
            <a:ext cx="8572528" cy="542928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rgbClr val="FF0000"/>
          </a:solidFill>
        </p:spPr>
        <p:txBody>
          <a:bodyPr>
            <a:normAutofit/>
          </a:bodyPr>
          <a:lstStyle/>
          <a:p>
            <a:r>
              <a:rPr lang="kk-KZ" dirty="0" smtClean="0"/>
              <a:t/>
            </a:r>
            <a:br>
              <a:rPr lang="kk-KZ" dirty="0" smtClean="0"/>
            </a:br>
            <a:r>
              <a:rPr lang="kk-KZ" dirty="0" smtClean="0">
                <a:solidFill>
                  <a:schemeClr val="bg1"/>
                </a:solidFill>
              </a:rPr>
              <a:t/>
            </a:r>
            <a:br>
              <a:rPr lang="kk-KZ" dirty="0" smtClean="0">
                <a:solidFill>
                  <a:schemeClr val="bg1"/>
                </a:solidFill>
              </a:rPr>
            </a:br>
            <a:r>
              <a:rPr lang="kk-KZ" dirty="0" smtClean="0">
                <a:solidFill>
                  <a:schemeClr val="bg1"/>
                </a:solidFill>
              </a:rPr>
              <a:t>Ғалымдар қатерлі ісік ауруына шалдыққан жандарға кеселмен күресетін тағы бір мүмкіндік пайда болатынын айтады. Шұбаттың табиғи адам иммунитетін күшейткіш қасиетінің барын дәлелдеген мамандар.</a:t>
            </a:r>
            <a:endParaRPr lang="ru-RU" dirty="0">
              <a:solidFill>
                <a:schemeClr val="bg1"/>
              </a:solidFill>
            </a:endParaRPr>
          </a:p>
        </p:txBody>
      </p:sp>
    </p:spTree>
  </p:cSld>
  <p:clrMapOvr>
    <a:masterClrMapping/>
  </p:clrMapOvr>
  <p:transition>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rgbClr val="FF0000"/>
          </a:solidFill>
        </p:spPr>
        <p:txBody>
          <a:bodyPr>
            <a:normAutofit fontScale="85000" lnSpcReduction="10000"/>
          </a:bodyPr>
          <a:lstStyle/>
          <a:p>
            <a:r>
              <a:rPr lang="ru-RU" b="1" dirty="0" smtClean="0">
                <a:solidFill>
                  <a:srgbClr val="FFFF00"/>
                </a:solidFill>
              </a:rPr>
              <a:t>Софья </a:t>
            </a:r>
            <a:r>
              <a:rPr lang="ru-RU" b="1" dirty="0" err="1" smtClean="0">
                <a:solidFill>
                  <a:srgbClr val="FFFF00"/>
                </a:solidFill>
              </a:rPr>
              <a:t>Сағындықова</a:t>
            </a:r>
            <a:r>
              <a:rPr lang="ru-RU" b="1" dirty="0" smtClean="0">
                <a:solidFill>
                  <a:srgbClr val="FFFF00"/>
                </a:solidFill>
              </a:rPr>
              <a:t>, Атырау </a:t>
            </a:r>
            <a:r>
              <a:rPr lang="ru-RU" b="1" dirty="0" err="1" smtClean="0">
                <a:solidFill>
                  <a:srgbClr val="FFFF00"/>
                </a:solidFill>
              </a:rPr>
              <a:t>мемлекеттік</a:t>
            </a:r>
            <a:r>
              <a:rPr lang="ru-RU" b="1" dirty="0" smtClean="0">
                <a:solidFill>
                  <a:srgbClr val="FFFF00"/>
                </a:solidFill>
              </a:rPr>
              <a:t> </a:t>
            </a:r>
            <a:r>
              <a:rPr lang="ru-RU" b="1" dirty="0" err="1" smtClean="0">
                <a:solidFill>
                  <a:srgbClr val="FFFF00"/>
                </a:solidFill>
              </a:rPr>
              <a:t>университетінің </a:t>
            </a:r>
            <a:r>
              <a:rPr lang="ru-RU" b="1" dirty="0" smtClean="0">
                <a:solidFill>
                  <a:srgbClr val="FFFF00"/>
                </a:solidFill>
              </a:rPr>
              <a:t>проректоры, биология </a:t>
            </a:r>
            <a:r>
              <a:rPr lang="ru-RU" b="1" dirty="0" err="1" smtClean="0">
                <a:solidFill>
                  <a:srgbClr val="FFFF00"/>
                </a:solidFill>
              </a:rPr>
              <a:t>ғылымдарының докторы</a:t>
            </a:r>
            <a:r>
              <a:rPr lang="ru-RU" b="1" dirty="0" smtClean="0">
                <a:solidFill>
                  <a:srgbClr val="FFFF00"/>
                </a:solidFill>
              </a:rPr>
              <a:t>:</a:t>
            </a:r>
            <a:endParaRPr lang="ru-RU" dirty="0" smtClean="0">
              <a:solidFill>
                <a:srgbClr val="FFFF00"/>
              </a:solidFill>
            </a:endParaRPr>
          </a:p>
          <a:p>
            <a:r>
              <a:rPr lang="ru-RU" i="1" dirty="0" err="1" smtClean="0"/>
              <a:t>Сиыр</a:t>
            </a:r>
            <a:r>
              <a:rPr lang="ru-RU" i="1" dirty="0" smtClean="0"/>
              <a:t> </a:t>
            </a:r>
            <a:r>
              <a:rPr lang="ru-RU" i="1" dirty="0" err="1" smtClean="0"/>
              <a:t>сүтіне қарағанда </a:t>
            </a:r>
            <a:r>
              <a:rPr lang="ru-RU" i="1" dirty="0" smtClean="0"/>
              <a:t>А, В, С, Д, Е </a:t>
            </a:r>
            <a:r>
              <a:rPr lang="ru-RU" i="1" dirty="0" err="1" smtClean="0"/>
              <a:t>витаминдері</a:t>
            </a:r>
            <a:r>
              <a:rPr lang="ru-RU" i="1" dirty="0" smtClean="0"/>
              <a:t> 3 </a:t>
            </a:r>
            <a:r>
              <a:rPr lang="ru-RU" i="1" dirty="0" err="1" smtClean="0"/>
              <a:t>есе</a:t>
            </a:r>
            <a:r>
              <a:rPr lang="ru-RU" i="1" dirty="0" smtClean="0"/>
              <a:t> </a:t>
            </a:r>
            <a:r>
              <a:rPr lang="ru-RU" i="1" dirty="0" err="1" smtClean="0"/>
              <a:t>үлкен</a:t>
            </a:r>
            <a:r>
              <a:rPr lang="ru-RU" i="1" dirty="0" smtClean="0"/>
              <a:t>. </a:t>
            </a:r>
            <a:r>
              <a:rPr lang="ru-RU" i="1" dirty="0" err="1" smtClean="0"/>
              <a:t>Шұбатта сүт қышқылы </a:t>
            </a:r>
            <a:r>
              <a:rPr lang="ru-RU" i="1" dirty="0" smtClean="0"/>
              <a:t>да бар. Ал </a:t>
            </a:r>
            <a:r>
              <a:rPr lang="ru-RU" i="1" dirty="0" err="1" smtClean="0"/>
              <a:t>шырында</a:t>
            </a:r>
            <a:r>
              <a:rPr lang="ru-RU" i="1" dirty="0" smtClean="0"/>
              <a:t> </a:t>
            </a:r>
            <a:r>
              <a:rPr lang="ru-RU" i="1" dirty="0" err="1" smtClean="0"/>
              <a:t>фолий</a:t>
            </a:r>
            <a:r>
              <a:rPr lang="ru-RU" i="1" dirty="0" smtClean="0"/>
              <a:t> </a:t>
            </a:r>
            <a:r>
              <a:rPr lang="ru-RU" i="1" dirty="0" err="1" smtClean="0"/>
              <a:t>және темір</a:t>
            </a:r>
            <a:r>
              <a:rPr lang="ru-RU" i="1" dirty="0" smtClean="0"/>
              <a:t> </a:t>
            </a:r>
            <a:r>
              <a:rPr lang="ru-RU" i="1" dirty="0" err="1" smtClean="0"/>
              <a:t>қышқылдары </a:t>
            </a:r>
            <a:r>
              <a:rPr lang="ru-RU" i="1" dirty="0" smtClean="0"/>
              <a:t>бар. </a:t>
            </a:r>
            <a:r>
              <a:rPr lang="ru-RU" i="1" dirty="0" err="1" smtClean="0"/>
              <a:t>Бұлар мысалы</a:t>
            </a:r>
            <a:r>
              <a:rPr lang="ru-RU" i="1" dirty="0" smtClean="0"/>
              <a:t> </a:t>
            </a:r>
            <a:r>
              <a:rPr lang="ru-RU" i="1" dirty="0" err="1" smtClean="0"/>
              <a:t>шұбатта жоқ.</a:t>
            </a:r>
            <a:r>
              <a:rPr lang="ru-RU" i="1" dirty="0" smtClean="0"/>
              <a:t> Сонда </a:t>
            </a:r>
            <a:r>
              <a:rPr lang="ru-RU" i="1" dirty="0" err="1" smtClean="0"/>
              <a:t>екеуі</a:t>
            </a:r>
            <a:r>
              <a:rPr lang="ru-RU" i="1" dirty="0" smtClean="0"/>
              <a:t> </a:t>
            </a:r>
            <a:r>
              <a:rPr lang="ru-RU" i="1" dirty="0" err="1" smtClean="0"/>
              <a:t>бірін-бірі</a:t>
            </a:r>
            <a:r>
              <a:rPr lang="ru-RU" i="1" dirty="0" smtClean="0"/>
              <a:t> </a:t>
            </a:r>
            <a:r>
              <a:rPr lang="ru-RU" i="1" dirty="0" err="1" smtClean="0"/>
              <a:t>толықтырады</a:t>
            </a:r>
            <a:r>
              <a:rPr lang="ru-RU" i="1" dirty="0" smtClean="0"/>
              <a:t>.</a:t>
            </a:r>
            <a:endParaRPr lang="ru-RU" dirty="0" smtClean="0"/>
          </a:p>
          <a:p>
            <a:r>
              <a:rPr lang="ru-RU" dirty="0" err="1" smtClean="0"/>
              <a:t>Атыраулық ғалымның бұл сусыны</a:t>
            </a:r>
            <a:r>
              <a:rPr lang="ru-RU" dirty="0" smtClean="0"/>
              <a:t> </a:t>
            </a:r>
            <a:r>
              <a:rPr lang="ru-RU" dirty="0" err="1" smtClean="0"/>
              <a:t>Кувейтте</a:t>
            </a:r>
            <a:r>
              <a:rPr lang="ru-RU" dirty="0" smtClean="0"/>
              <a:t> </a:t>
            </a:r>
            <a:r>
              <a:rPr lang="ru-RU" dirty="0" err="1" smtClean="0"/>
              <a:t>өткен ғалымдар басқосуында </a:t>
            </a:r>
            <a:r>
              <a:rPr lang="ru-RU" dirty="0" smtClean="0"/>
              <a:t>алтын </a:t>
            </a:r>
            <a:r>
              <a:rPr lang="ru-RU" dirty="0" err="1" smtClean="0"/>
              <a:t>медальды</a:t>
            </a:r>
            <a:r>
              <a:rPr lang="ru-RU" dirty="0" smtClean="0"/>
              <a:t> </a:t>
            </a:r>
            <a:r>
              <a:rPr lang="ru-RU" dirty="0" err="1" smtClean="0"/>
              <a:t>жеңіп алды</a:t>
            </a:r>
            <a:r>
              <a:rPr lang="ru-RU" dirty="0" smtClean="0"/>
              <a:t>. Ислам </a:t>
            </a:r>
            <a:r>
              <a:rPr lang="ru-RU" dirty="0" err="1" smtClean="0"/>
              <a:t>әлемінің </a:t>
            </a:r>
            <a:r>
              <a:rPr lang="ru-RU" dirty="0" smtClean="0"/>
              <a:t>56 </a:t>
            </a:r>
            <a:r>
              <a:rPr lang="ru-RU" dirty="0" err="1" smtClean="0"/>
              <a:t>мемлекеті</a:t>
            </a:r>
            <a:r>
              <a:rPr lang="ru-RU" dirty="0" smtClean="0"/>
              <a:t> </a:t>
            </a:r>
            <a:r>
              <a:rPr lang="ru-RU" dirty="0" err="1" smtClean="0"/>
              <a:t>үздік деп</a:t>
            </a:r>
            <a:r>
              <a:rPr lang="ru-RU" dirty="0" smtClean="0"/>
              <a:t> </a:t>
            </a:r>
            <a:r>
              <a:rPr lang="ru-RU" dirty="0" err="1" smtClean="0"/>
              <a:t>танып</a:t>
            </a:r>
            <a:r>
              <a:rPr lang="ru-RU" dirty="0" smtClean="0"/>
              <a:t>, </a:t>
            </a:r>
            <a:r>
              <a:rPr lang="ru-RU" dirty="0" err="1" smtClean="0"/>
              <a:t>қазақтың абыройын</a:t>
            </a:r>
            <a:r>
              <a:rPr lang="ru-RU" dirty="0" smtClean="0"/>
              <a:t> </a:t>
            </a:r>
            <a:r>
              <a:rPr lang="ru-RU" dirty="0" err="1" smtClean="0"/>
              <a:t>асқақтатқан </a:t>
            </a:r>
            <a:r>
              <a:rPr lang="ru-RU" dirty="0" smtClean="0"/>
              <a:t>да осы </a:t>
            </a:r>
            <a:r>
              <a:rPr lang="ru-RU" dirty="0" err="1" smtClean="0"/>
              <a:t>шұбат болатын</a:t>
            </a:r>
            <a:r>
              <a:rPr lang="ru-RU" dirty="0" smtClean="0"/>
              <a:t>. </a:t>
            </a:r>
            <a:r>
              <a:rPr lang="ru-RU" dirty="0" err="1" smtClean="0"/>
              <a:t>Бірақ түйе шаруашылықтары шұбат өндіруге құлықсыз болғандықтан өндіріске шыға алмай</a:t>
            </a:r>
            <a:r>
              <a:rPr lang="ru-RU" dirty="0" smtClean="0"/>
              <a:t> </a:t>
            </a:r>
            <a:r>
              <a:rPr lang="ru-RU" dirty="0" err="1" smtClean="0"/>
              <a:t>тұр.</a:t>
            </a:r>
            <a:r>
              <a:rPr lang="ru-RU" dirty="0" smtClean="0"/>
              <a:t> </a:t>
            </a:r>
            <a:r>
              <a:rPr lang="ru-RU" dirty="0" err="1" smtClean="0"/>
              <a:t>«Бәсекеге қабілетті ауылшаруашылығы өнімдерін өндіре алмауымыздың себебі</a:t>
            </a:r>
            <a:r>
              <a:rPr lang="ru-RU" dirty="0" smtClean="0"/>
              <a:t> де </a:t>
            </a:r>
            <a:r>
              <a:rPr lang="ru-RU" dirty="0" err="1" smtClean="0"/>
              <a:t>ғылыми жетістік</a:t>
            </a:r>
            <a:r>
              <a:rPr lang="ru-RU" dirty="0" smtClean="0"/>
              <a:t> пен </a:t>
            </a:r>
            <a:r>
              <a:rPr lang="ru-RU" dirty="0" err="1" smtClean="0"/>
              <a:t>өндірісті біріктіре</a:t>
            </a:r>
            <a:r>
              <a:rPr lang="ru-RU" dirty="0" smtClean="0"/>
              <a:t> </a:t>
            </a:r>
            <a:r>
              <a:rPr lang="ru-RU" dirty="0" err="1" smtClean="0"/>
              <a:t>алмауымыздан</a:t>
            </a:r>
            <a:r>
              <a:rPr lang="ru-RU" dirty="0" smtClean="0"/>
              <a:t> </a:t>
            </a:r>
            <a:r>
              <a:rPr lang="ru-RU" dirty="0" err="1" smtClean="0"/>
              <a:t>болса</a:t>
            </a:r>
            <a:r>
              <a:rPr lang="ru-RU" dirty="0" smtClean="0"/>
              <a:t> </a:t>
            </a:r>
            <a:r>
              <a:rPr lang="ru-RU" dirty="0" err="1" smtClean="0"/>
              <a:t>керек</a:t>
            </a:r>
            <a:r>
              <a:rPr lang="ru-RU" dirty="0" smtClean="0"/>
              <a:t>», - </a:t>
            </a:r>
            <a:r>
              <a:rPr lang="ru-RU" dirty="0" err="1" smtClean="0"/>
              <a:t>дейді</a:t>
            </a:r>
            <a:r>
              <a:rPr lang="ru-RU" dirty="0" smtClean="0"/>
              <a:t> </a:t>
            </a:r>
            <a:r>
              <a:rPr lang="ru-RU" dirty="0" err="1" smtClean="0"/>
              <a:t>ғалымдар</a:t>
            </a:r>
            <a:r>
              <a:rPr lang="ru-RU" dirty="0" smtClean="0"/>
              <a:t>.</a:t>
            </a:r>
            <a:endParaRPr lang="ru-RU" dirty="0"/>
          </a:p>
        </p:txBody>
      </p:sp>
    </p:spTree>
  </p:cSld>
  <p:clrMapOvr>
    <a:masterClrMapping/>
  </p:clrMapOvr>
  <p:transition>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92500" lnSpcReduction="20000"/>
          </a:bodyPr>
          <a:lstStyle/>
          <a:p>
            <a:r>
              <a:rPr lang="ru-RU" b="1" dirty="0" smtClean="0"/>
              <a:t>«СОФМАЙЯ» </a:t>
            </a:r>
            <a:r>
              <a:rPr lang="ru-RU" b="1" dirty="0" err="1" smtClean="0"/>
              <a:t>шипасы</a:t>
            </a:r>
            <a:r>
              <a:rPr lang="ru-RU" b="1" dirty="0" smtClean="0"/>
              <a:t> мол </a:t>
            </a:r>
            <a:r>
              <a:rPr lang="ru-RU" b="1" dirty="0" err="1" smtClean="0"/>
              <a:t>шұбат</a:t>
            </a:r>
            <a:endParaRPr lang="ru-RU" dirty="0" smtClean="0"/>
          </a:p>
          <a:p>
            <a:r>
              <a:rPr lang="ru-RU" dirty="0" smtClean="0"/>
              <a:t> </a:t>
            </a:r>
          </a:p>
          <a:p>
            <a:r>
              <a:rPr lang="ru-RU" dirty="0" err="1" smtClean="0"/>
              <a:t>Шұбатқа қызылша шырынын</a:t>
            </a:r>
            <a:r>
              <a:rPr lang="ru-RU" dirty="0" smtClean="0"/>
              <a:t> </a:t>
            </a:r>
            <a:r>
              <a:rPr lang="ru-RU" dirty="0" err="1" smtClean="0"/>
              <a:t>қосып, </a:t>
            </a:r>
            <a:r>
              <a:rPr lang="ru-RU" dirty="0" smtClean="0"/>
              <a:t>«</a:t>
            </a:r>
            <a:r>
              <a:rPr lang="ru-RU" dirty="0" err="1" smtClean="0"/>
              <a:t>Софмайя</a:t>
            </a:r>
            <a:r>
              <a:rPr lang="ru-RU" dirty="0" smtClean="0"/>
              <a:t>» </a:t>
            </a:r>
            <a:r>
              <a:rPr lang="ru-RU" dirty="0" err="1" smtClean="0"/>
              <a:t>сусынын</a:t>
            </a:r>
            <a:r>
              <a:rPr lang="ru-RU" dirty="0" smtClean="0"/>
              <a:t> </a:t>
            </a:r>
            <a:r>
              <a:rPr lang="ru-RU" dirty="0" err="1" smtClean="0"/>
              <a:t>дайындаған биолог-ғалым </a:t>
            </a:r>
            <a:r>
              <a:rPr lang="ru-RU" dirty="0" smtClean="0"/>
              <a:t>София </a:t>
            </a:r>
            <a:r>
              <a:rPr lang="ru-RU" dirty="0" err="1" smtClean="0"/>
              <a:t>Сағындықованың бұл ақжолтай жаңалығы жұртшылықты елең еткізгені</a:t>
            </a:r>
            <a:r>
              <a:rPr lang="ru-RU" dirty="0" smtClean="0"/>
              <a:t> рас. </a:t>
            </a:r>
            <a:r>
              <a:rPr lang="ru-RU" dirty="0" err="1" smtClean="0"/>
              <a:t>Шыны</a:t>
            </a:r>
            <a:r>
              <a:rPr lang="ru-RU" dirty="0" smtClean="0"/>
              <a:t> </a:t>
            </a:r>
            <a:r>
              <a:rPr lang="ru-RU" dirty="0" err="1" smtClean="0"/>
              <a:t>керек</a:t>
            </a:r>
            <a:r>
              <a:rPr lang="ru-RU" dirty="0" smtClean="0"/>
              <a:t>, </a:t>
            </a:r>
            <a:r>
              <a:rPr lang="ru-RU" dirty="0" err="1" smtClean="0"/>
              <a:t>бұл </a:t>
            </a:r>
            <a:r>
              <a:rPr lang="ru-RU" dirty="0" smtClean="0"/>
              <a:t>— </a:t>
            </a:r>
            <a:r>
              <a:rPr lang="ru-RU" dirty="0" err="1" smtClean="0"/>
              <a:t>экологиялық </a:t>
            </a:r>
            <a:r>
              <a:rPr lang="ru-RU" dirty="0" smtClean="0"/>
              <a:t>таза </a:t>
            </a:r>
            <a:r>
              <a:rPr lang="ru-RU" dirty="0" err="1" smtClean="0"/>
              <a:t>шұбаттың таптырмайтын</a:t>
            </a:r>
            <a:r>
              <a:rPr lang="ru-RU" dirty="0" smtClean="0"/>
              <a:t> </a:t>
            </a:r>
            <a:r>
              <a:rPr lang="ru-RU" dirty="0" err="1" smtClean="0"/>
              <a:t>технологиясы</a:t>
            </a:r>
            <a:r>
              <a:rPr lang="ru-RU" dirty="0" smtClean="0"/>
              <a:t>. </a:t>
            </a:r>
            <a:r>
              <a:rPr lang="ru-RU" dirty="0" err="1" smtClean="0"/>
              <a:t>Дәл </a:t>
            </a:r>
            <a:r>
              <a:rPr lang="ru-RU" dirty="0" smtClean="0"/>
              <a:t>осы </a:t>
            </a:r>
            <a:r>
              <a:rPr lang="ru-RU" dirty="0" err="1" smtClean="0"/>
              <a:t>сусынның елу</a:t>
            </a:r>
            <a:r>
              <a:rPr lang="ru-RU" dirty="0" smtClean="0"/>
              <a:t> </a:t>
            </a:r>
            <a:r>
              <a:rPr lang="ru-RU" dirty="0" err="1" smtClean="0"/>
              <a:t>алты</a:t>
            </a:r>
            <a:r>
              <a:rPr lang="ru-RU" dirty="0" smtClean="0"/>
              <a:t> Ислам </a:t>
            </a:r>
            <a:r>
              <a:rPr lang="ru-RU" dirty="0" err="1" smtClean="0"/>
              <a:t>елінің жобасын</a:t>
            </a:r>
            <a:r>
              <a:rPr lang="ru-RU" dirty="0" smtClean="0"/>
              <a:t> </a:t>
            </a:r>
            <a:r>
              <a:rPr lang="ru-RU" dirty="0" err="1" smtClean="0"/>
              <a:t>басып</a:t>
            </a:r>
            <a:r>
              <a:rPr lang="ru-RU" dirty="0" smtClean="0"/>
              <a:t> </a:t>
            </a:r>
            <a:r>
              <a:rPr lang="ru-RU" dirty="0" err="1" smtClean="0"/>
              <a:t>озып</a:t>
            </a:r>
            <a:r>
              <a:rPr lang="ru-RU" dirty="0" smtClean="0"/>
              <a:t>, </a:t>
            </a:r>
            <a:r>
              <a:rPr lang="ru-RU" dirty="0" err="1" smtClean="0"/>
              <a:t>ISESCO-ның Гран-Приін</a:t>
            </a:r>
            <a:r>
              <a:rPr lang="ru-RU" dirty="0" smtClean="0"/>
              <a:t> </a:t>
            </a:r>
            <a:r>
              <a:rPr lang="ru-RU" dirty="0" err="1" smtClean="0"/>
              <a:t>жеңіп алуы</a:t>
            </a:r>
            <a:r>
              <a:rPr lang="ru-RU" dirty="0" smtClean="0"/>
              <a:t> да осы </a:t>
            </a:r>
            <a:r>
              <a:rPr lang="ru-RU" dirty="0" err="1" smtClean="0"/>
              <a:t>қасиетінен</a:t>
            </a:r>
            <a:r>
              <a:rPr lang="ru-RU" dirty="0" smtClean="0"/>
              <a:t>. </a:t>
            </a:r>
            <a:r>
              <a:rPr lang="ru-RU" dirty="0" err="1" smtClean="0"/>
              <a:t>Өйткені, </a:t>
            </a:r>
            <a:r>
              <a:rPr lang="ru-RU" dirty="0" smtClean="0"/>
              <a:t>«</a:t>
            </a:r>
            <a:r>
              <a:rPr lang="ru-RU" dirty="0" err="1" smtClean="0"/>
              <a:t>Софмайя</a:t>
            </a:r>
            <a:r>
              <a:rPr lang="ru-RU" dirty="0" smtClean="0"/>
              <a:t>» </a:t>
            </a:r>
            <a:r>
              <a:rPr lang="ru-RU" dirty="0" err="1" smtClean="0"/>
              <a:t>сусыны</a:t>
            </a:r>
            <a:r>
              <a:rPr lang="ru-RU" dirty="0" smtClean="0"/>
              <a:t> — </a:t>
            </a:r>
            <a:r>
              <a:rPr lang="ru-RU" dirty="0" err="1" smtClean="0"/>
              <a:t>ағзаны тазартып</a:t>
            </a:r>
            <a:r>
              <a:rPr lang="ru-RU" dirty="0" smtClean="0"/>
              <a:t>, </a:t>
            </a:r>
            <a:r>
              <a:rPr lang="ru-RU" dirty="0" err="1" smtClean="0"/>
              <a:t>асқазан белсенділігін</a:t>
            </a:r>
            <a:r>
              <a:rPr lang="ru-RU" dirty="0" smtClean="0"/>
              <a:t> </a:t>
            </a:r>
            <a:r>
              <a:rPr lang="ru-RU" dirty="0" err="1" smtClean="0"/>
              <a:t>арттырады</a:t>
            </a:r>
            <a:r>
              <a:rPr lang="ru-RU" dirty="0" smtClean="0"/>
              <a:t>. </a:t>
            </a:r>
            <a:r>
              <a:rPr lang="ru-RU" dirty="0" err="1" smtClean="0"/>
              <a:t>Бір</a:t>
            </a:r>
            <a:r>
              <a:rPr lang="ru-RU" dirty="0" smtClean="0"/>
              <a:t> </a:t>
            </a:r>
            <a:r>
              <a:rPr lang="ru-RU" dirty="0" err="1" smtClean="0"/>
              <a:t>сөзбен айтқанда, адам</a:t>
            </a:r>
            <a:r>
              <a:rPr lang="ru-RU" dirty="0" smtClean="0"/>
              <a:t> </a:t>
            </a:r>
            <a:r>
              <a:rPr lang="ru-RU" dirty="0" err="1" smtClean="0"/>
              <a:t>саулығына пайдасы</a:t>
            </a:r>
            <a:r>
              <a:rPr lang="ru-RU" dirty="0" smtClean="0"/>
              <a:t> </a:t>
            </a:r>
            <a:r>
              <a:rPr lang="ru-RU" dirty="0" err="1" smtClean="0"/>
              <a:t>шаш</a:t>
            </a:r>
            <a:r>
              <a:rPr lang="ru-RU" dirty="0" smtClean="0"/>
              <a:t> </a:t>
            </a:r>
            <a:r>
              <a:rPr lang="ru-RU" dirty="0" err="1" smtClean="0"/>
              <a:t>етектен</a:t>
            </a:r>
            <a:r>
              <a:rPr lang="ru-RU" dirty="0" smtClean="0"/>
              <a:t>. </a:t>
            </a:r>
            <a:r>
              <a:rPr lang="ru-RU" dirty="0" err="1" smtClean="0"/>
              <a:t>Оның үстіне бұл жоба</a:t>
            </a:r>
            <a:r>
              <a:rPr lang="ru-RU" dirty="0" smtClean="0"/>
              <a:t> </a:t>
            </a:r>
            <a:r>
              <a:rPr lang="ru-RU" dirty="0" err="1" smtClean="0"/>
              <a:t>арнайы</a:t>
            </a:r>
            <a:r>
              <a:rPr lang="ru-RU" dirty="0" smtClean="0"/>
              <a:t> грант та </a:t>
            </a:r>
            <a:r>
              <a:rPr lang="ru-RU" dirty="0" err="1" smtClean="0"/>
              <a:t>ұтып алды</a:t>
            </a:r>
            <a:r>
              <a:rPr lang="ru-RU" dirty="0" smtClean="0"/>
              <a:t>. </a:t>
            </a:r>
            <a:r>
              <a:rPr lang="ru-RU" dirty="0" err="1" smtClean="0"/>
              <a:t>Бүгінде ғалым </a:t>
            </a:r>
            <a:r>
              <a:rPr lang="ru-RU" dirty="0" smtClean="0"/>
              <a:t>«Первомайский» </a:t>
            </a:r>
            <a:r>
              <a:rPr lang="ru-RU" dirty="0" err="1" smtClean="0"/>
              <a:t>серіктестігімен</a:t>
            </a:r>
            <a:r>
              <a:rPr lang="ru-RU" dirty="0" smtClean="0"/>
              <a:t> </a:t>
            </a:r>
            <a:r>
              <a:rPr lang="ru-RU" dirty="0" err="1" smtClean="0"/>
              <a:t>бірлесіп</a:t>
            </a:r>
            <a:r>
              <a:rPr lang="ru-RU" dirty="0" smtClean="0"/>
              <a:t>, </a:t>
            </a:r>
            <a:r>
              <a:rPr lang="ru-RU" dirty="0" err="1" smtClean="0"/>
              <a:t>жобаны</a:t>
            </a:r>
            <a:r>
              <a:rPr lang="ru-RU" dirty="0" smtClean="0"/>
              <a:t> </a:t>
            </a:r>
            <a:r>
              <a:rPr lang="ru-RU" dirty="0" err="1" smtClean="0"/>
              <a:t>өндіріске әкелу ісімен</a:t>
            </a:r>
            <a:r>
              <a:rPr lang="ru-RU" dirty="0" smtClean="0"/>
              <a:t> </a:t>
            </a:r>
            <a:r>
              <a:rPr lang="ru-RU" dirty="0" err="1" smtClean="0"/>
              <a:t>айналысуда</a:t>
            </a:r>
            <a:r>
              <a:rPr lang="ru-RU" dirty="0" smtClean="0"/>
              <a:t>.</a:t>
            </a:r>
          </a:p>
          <a:p>
            <a:endParaRPr lang="ru-RU" dirty="0"/>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flipV="1">
            <a:off x="457200" y="1396218"/>
            <a:ext cx="2543164" cy="45719"/>
          </a:xfrm>
        </p:spPr>
        <p:txBody>
          <a:bodyPr>
            <a:normAutofit fontScale="90000"/>
          </a:bodyPr>
          <a:lstStyle/>
          <a:p>
            <a:endParaRPr lang="ru-RU" dirty="0"/>
          </a:p>
        </p:txBody>
      </p:sp>
      <p:pic>
        <p:nvPicPr>
          <p:cNvPr id="4" name="Содержимое 3" descr="C:\Users\user\Pictures\ММ ШҰҒАЕВА.jpg"/>
          <p:cNvPicPr>
            <a:picLocks noGrp="1"/>
          </p:cNvPicPr>
          <p:nvPr>
            <p:ph idx="4294967295"/>
          </p:nvPr>
        </p:nvPicPr>
        <p:blipFill>
          <a:blip r:embed="rId2"/>
          <a:srcRect/>
          <a:stretch>
            <a:fillRect/>
          </a:stretch>
        </p:blipFill>
        <p:spPr bwMode="auto">
          <a:xfrm>
            <a:off x="785786" y="285728"/>
            <a:ext cx="7558111" cy="57150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Users\user\Pictures\С САҒЫНДЫҚОВА.jpg"/>
          <p:cNvPicPr/>
          <p:nvPr/>
        </p:nvPicPr>
        <p:blipFill>
          <a:blip r:embed="rId2"/>
          <a:srcRect/>
          <a:stretch>
            <a:fillRect/>
          </a:stretch>
        </p:blipFill>
        <p:spPr bwMode="auto">
          <a:xfrm>
            <a:off x="500034" y="214290"/>
            <a:ext cx="3857652" cy="6429396"/>
          </a:xfrm>
          <a:prstGeom prst="rect">
            <a:avLst/>
          </a:prstGeom>
          <a:noFill/>
          <a:ln w="9525">
            <a:noFill/>
            <a:miter lim="800000"/>
            <a:headEnd/>
            <a:tailEnd/>
          </a:ln>
        </p:spPr>
      </p:pic>
      <p:sp>
        <p:nvSpPr>
          <p:cNvPr id="6" name="Текст 5"/>
          <p:cNvSpPr>
            <a:spLocks noGrp="1"/>
          </p:cNvSpPr>
          <p:nvPr>
            <p:ph type="body" idx="1"/>
          </p:nvPr>
        </p:nvSpPr>
        <p:spPr>
          <a:xfrm>
            <a:off x="4286248" y="714356"/>
            <a:ext cx="4637093" cy="3225813"/>
          </a:xfrm>
        </p:spPr>
        <p:style>
          <a:lnRef idx="3">
            <a:schemeClr val="lt1"/>
          </a:lnRef>
          <a:fillRef idx="1">
            <a:schemeClr val="accent2"/>
          </a:fillRef>
          <a:effectRef idx="1">
            <a:schemeClr val="accent2"/>
          </a:effectRef>
          <a:fontRef idx="minor">
            <a:schemeClr val="lt1"/>
          </a:fontRef>
        </p:style>
        <p:txBody>
          <a:bodyPr>
            <a:normAutofit fontScale="92500"/>
          </a:bodyPr>
          <a:lstStyle/>
          <a:p>
            <a:r>
              <a:rPr lang="ru-RU" sz="3600" b="1" dirty="0" smtClean="0">
                <a:solidFill>
                  <a:srgbClr val="FF0000"/>
                </a:solidFill>
                <a:latin typeface="Times New Roman" pitchFamily="18" charset="0"/>
                <a:ea typeface="BatangChe" pitchFamily="49" charset="-127"/>
                <a:cs typeface="Times New Roman" pitchFamily="18" charset="0"/>
              </a:rPr>
              <a:t>София </a:t>
            </a:r>
            <a:r>
              <a:rPr lang="ru-RU" sz="3600" b="1" dirty="0" err="1" smtClean="0">
                <a:solidFill>
                  <a:srgbClr val="FF0000"/>
                </a:solidFill>
                <a:latin typeface="Times New Roman" pitchFamily="18" charset="0"/>
                <a:ea typeface="BatangChe" pitchFamily="49" charset="-127"/>
                <a:cs typeface="Times New Roman" pitchFamily="18" charset="0"/>
              </a:rPr>
              <a:t>Сағындықова</a:t>
            </a:r>
            <a:endParaRPr lang="ru-RU" sz="3600" b="1" dirty="0" smtClean="0">
              <a:solidFill>
                <a:srgbClr val="FF0000"/>
              </a:solidFill>
              <a:latin typeface="Times New Roman" pitchFamily="18" charset="0"/>
              <a:ea typeface="BatangChe" pitchFamily="49" charset="-127"/>
              <a:cs typeface="Times New Roman" pitchFamily="18" charset="0"/>
            </a:endParaRPr>
          </a:p>
          <a:p>
            <a:r>
              <a:rPr lang="ru-RU" sz="3600" b="1" i="1" dirty="0" smtClean="0">
                <a:solidFill>
                  <a:srgbClr val="FF0000"/>
                </a:solidFill>
                <a:latin typeface="Times New Roman" pitchFamily="18" charset="0"/>
                <a:ea typeface="BatangChe" pitchFamily="49" charset="-127"/>
                <a:cs typeface="Times New Roman" pitchFamily="18" charset="0"/>
              </a:rPr>
              <a:t>Атырау </a:t>
            </a:r>
            <a:r>
              <a:rPr lang="ru-RU" sz="3600" b="1" i="1" dirty="0" err="1" smtClean="0">
                <a:solidFill>
                  <a:srgbClr val="FF0000"/>
                </a:solidFill>
                <a:latin typeface="Times New Roman" pitchFamily="18" charset="0"/>
                <a:ea typeface="BatangChe" pitchFamily="49" charset="-127"/>
                <a:cs typeface="Times New Roman" pitchFamily="18" charset="0"/>
              </a:rPr>
              <a:t>мемлекеттік</a:t>
            </a:r>
            <a:r>
              <a:rPr lang="ru-RU" sz="3600" b="1" i="1" dirty="0" smtClean="0">
                <a:solidFill>
                  <a:srgbClr val="FF0000"/>
                </a:solidFill>
                <a:latin typeface="Times New Roman" pitchFamily="18" charset="0"/>
                <a:ea typeface="BatangChe" pitchFamily="49" charset="-127"/>
                <a:cs typeface="Times New Roman" pitchFamily="18" charset="0"/>
              </a:rPr>
              <a:t> </a:t>
            </a:r>
            <a:r>
              <a:rPr lang="ru-RU" sz="3600" b="1" i="1" dirty="0" err="1" smtClean="0">
                <a:solidFill>
                  <a:srgbClr val="FF0000"/>
                </a:solidFill>
                <a:latin typeface="Times New Roman" pitchFamily="18" charset="0"/>
                <a:ea typeface="BatangChe" pitchFamily="49" charset="-127"/>
                <a:cs typeface="Times New Roman" pitchFamily="18" charset="0"/>
              </a:rPr>
              <a:t>университетінің </a:t>
            </a:r>
            <a:r>
              <a:rPr lang="ru-RU" sz="3600" b="1" i="1" dirty="0" smtClean="0">
                <a:solidFill>
                  <a:srgbClr val="FF0000"/>
                </a:solidFill>
                <a:latin typeface="Times New Roman" pitchFamily="18" charset="0"/>
                <a:ea typeface="BatangChe" pitchFamily="49" charset="-127"/>
                <a:cs typeface="Times New Roman" pitchFamily="18" charset="0"/>
              </a:rPr>
              <a:t>проректоры, биология </a:t>
            </a:r>
            <a:r>
              <a:rPr lang="ru-RU" sz="3600" b="1" i="1" dirty="0" err="1" smtClean="0">
                <a:solidFill>
                  <a:srgbClr val="FF0000"/>
                </a:solidFill>
                <a:latin typeface="Times New Roman" pitchFamily="18" charset="0"/>
                <a:ea typeface="BatangChe" pitchFamily="49" charset="-127"/>
                <a:cs typeface="Times New Roman" pitchFamily="18" charset="0"/>
              </a:rPr>
              <a:t>ғылымдарының докторы</a:t>
            </a:r>
            <a:r>
              <a:rPr lang="ru-RU" sz="3600" b="1" i="1" dirty="0" smtClean="0">
                <a:solidFill>
                  <a:srgbClr val="FFFF00"/>
                </a:solidFill>
                <a:latin typeface="Times New Roman" pitchFamily="18" charset="0"/>
                <a:ea typeface="BatangChe" pitchFamily="49" charset="-127"/>
                <a:cs typeface="Times New Roman" pitchFamily="18" charset="0"/>
              </a:rPr>
              <a:t>:</a:t>
            </a:r>
            <a:endParaRPr lang="ru-RU" sz="3600" i="1" dirty="0">
              <a:solidFill>
                <a:srgbClr val="FF0000"/>
              </a:solidFill>
              <a:latin typeface="Times New Roman" pitchFamily="18" charset="0"/>
              <a:ea typeface="BatangChe" pitchFamily="49" charset="-127"/>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rgbClr val="FFFF00"/>
          </a:solidFill>
        </p:spPr>
        <p:txBody>
          <a:bodyPr>
            <a:normAutofit fontScale="85000" lnSpcReduction="10000"/>
          </a:bodyPr>
          <a:lstStyle/>
          <a:p>
            <a:r>
              <a:rPr lang="ru-RU" dirty="0" err="1" smtClean="0">
                <a:solidFill>
                  <a:srgbClr val="0070C0"/>
                </a:solidFill>
              </a:rPr>
              <a:t>Емдік</a:t>
            </a:r>
            <a:r>
              <a:rPr lang="ru-RU" dirty="0" smtClean="0">
                <a:solidFill>
                  <a:srgbClr val="0070C0"/>
                </a:solidFill>
              </a:rPr>
              <a:t> </a:t>
            </a:r>
            <a:r>
              <a:rPr lang="ru-RU" dirty="0" err="1" smtClean="0">
                <a:solidFill>
                  <a:srgbClr val="0070C0"/>
                </a:solidFill>
              </a:rPr>
              <a:t>қасиеті ежелден</a:t>
            </a:r>
            <a:r>
              <a:rPr lang="ru-RU" dirty="0" smtClean="0">
                <a:solidFill>
                  <a:srgbClr val="0070C0"/>
                </a:solidFill>
              </a:rPr>
              <a:t> </a:t>
            </a:r>
            <a:r>
              <a:rPr lang="ru-RU" dirty="0" err="1" smtClean="0">
                <a:solidFill>
                  <a:srgbClr val="0070C0"/>
                </a:solidFill>
              </a:rPr>
              <a:t>белгілі</a:t>
            </a:r>
            <a:r>
              <a:rPr lang="ru-RU" dirty="0" smtClean="0">
                <a:solidFill>
                  <a:srgbClr val="0070C0"/>
                </a:solidFill>
              </a:rPr>
              <a:t> </a:t>
            </a:r>
            <a:r>
              <a:rPr lang="ru-RU" dirty="0" err="1" smtClean="0">
                <a:solidFill>
                  <a:srgbClr val="0070C0"/>
                </a:solidFill>
              </a:rPr>
              <a:t>шұбат </a:t>
            </a:r>
            <a:r>
              <a:rPr lang="ru-RU" dirty="0" smtClean="0">
                <a:solidFill>
                  <a:srgbClr val="0070C0"/>
                </a:solidFill>
              </a:rPr>
              <a:t>— </a:t>
            </a:r>
            <a:r>
              <a:rPr lang="ru-RU" dirty="0" err="1" smtClean="0">
                <a:solidFill>
                  <a:srgbClr val="0070C0"/>
                </a:solidFill>
              </a:rPr>
              <a:t>қазақтың дәстүрлі сусындарының бірі</a:t>
            </a:r>
            <a:r>
              <a:rPr lang="ru-RU" dirty="0" smtClean="0">
                <a:solidFill>
                  <a:srgbClr val="0070C0"/>
                </a:solidFill>
              </a:rPr>
              <a:t>. </a:t>
            </a:r>
            <a:r>
              <a:rPr lang="ru-RU" dirty="0" err="1" smtClean="0">
                <a:solidFill>
                  <a:srgbClr val="0070C0"/>
                </a:solidFill>
              </a:rPr>
              <a:t>Жанға дауа</a:t>
            </a:r>
            <a:r>
              <a:rPr lang="ru-RU" dirty="0" smtClean="0">
                <a:solidFill>
                  <a:srgbClr val="0070C0"/>
                </a:solidFill>
              </a:rPr>
              <a:t> </a:t>
            </a:r>
            <a:r>
              <a:rPr lang="ru-RU" dirty="0" err="1" smtClean="0">
                <a:solidFill>
                  <a:srgbClr val="0070C0"/>
                </a:solidFill>
              </a:rPr>
              <a:t>шипалы</a:t>
            </a:r>
            <a:r>
              <a:rPr lang="ru-RU" dirty="0" smtClean="0">
                <a:solidFill>
                  <a:srgbClr val="0070C0"/>
                </a:solidFill>
              </a:rPr>
              <a:t>, </a:t>
            </a:r>
            <a:r>
              <a:rPr lang="ru-RU" dirty="0" err="1" smtClean="0">
                <a:solidFill>
                  <a:srgbClr val="0070C0"/>
                </a:solidFill>
              </a:rPr>
              <a:t>нәрлі сусын</a:t>
            </a:r>
            <a:r>
              <a:rPr lang="ru-RU" dirty="0" smtClean="0">
                <a:solidFill>
                  <a:srgbClr val="0070C0"/>
                </a:solidFill>
              </a:rPr>
              <a:t>. </a:t>
            </a:r>
            <a:r>
              <a:rPr lang="ru-RU" dirty="0" err="1" smtClean="0">
                <a:solidFill>
                  <a:srgbClr val="0070C0"/>
                </a:solidFill>
              </a:rPr>
              <a:t>Алуан</a:t>
            </a:r>
            <a:r>
              <a:rPr lang="ru-RU" dirty="0" smtClean="0">
                <a:solidFill>
                  <a:srgbClr val="0070C0"/>
                </a:solidFill>
              </a:rPr>
              <a:t> </a:t>
            </a:r>
            <a:r>
              <a:rPr lang="ru-RU" dirty="0" err="1" smtClean="0">
                <a:solidFill>
                  <a:srgbClr val="0070C0"/>
                </a:solidFill>
              </a:rPr>
              <a:t>түрлі ауруға </a:t>
            </a:r>
            <a:r>
              <a:rPr lang="ru-RU" dirty="0" smtClean="0">
                <a:solidFill>
                  <a:srgbClr val="0070C0"/>
                </a:solidFill>
              </a:rPr>
              <a:t>ем </a:t>
            </a:r>
            <a:r>
              <a:rPr lang="ru-RU" dirty="0" err="1" smtClean="0">
                <a:solidFill>
                  <a:srgbClr val="0070C0"/>
                </a:solidFill>
              </a:rPr>
              <a:t>ретінде</a:t>
            </a:r>
            <a:r>
              <a:rPr lang="ru-RU" dirty="0" smtClean="0">
                <a:solidFill>
                  <a:srgbClr val="0070C0"/>
                </a:solidFill>
              </a:rPr>
              <a:t> </a:t>
            </a:r>
            <a:r>
              <a:rPr lang="ru-RU" dirty="0" err="1" smtClean="0">
                <a:solidFill>
                  <a:srgbClr val="0070C0"/>
                </a:solidFill>
              </a:rPr>
              <a:t>пайдаланылатын</a:t>
            </a:r>
            <a:r>
              <a:rPr lang="ru-RU" dirty="0" smtClean="0">
                <a:solidFill>
                  <a:srgbClr val="0070C0"/>
                </a:solidFill>
              </a:rPr>
              <a:t> </a:t>
            </a:r>
            <a:r>
              <a:rPr lang="ru-RU" dirty="0" err="1" smtClean="0">
                <a:solidFill>
                  <a:srgbClr val="0070C0"/>
                </a:solidFill>
              </a:rPr>
              <a:t>сусын</a:t>
            </a:r>
            <a:r>
              <a:rPr lang="ru-RU" dirty="0" smtClean="0">
                <a:solidFill>
                  <a:srgbClr val="0070C0"/>
                </a:solidFill>
              </a:rPr>
              <a:t> </a:t>
            </a:r>
            <a:r>
              <a:rPr lang="ru-RU" dirty="0" err="1" smtClean="0">
                <a:solidFill>
                  <a:srgbClr val="0070C0"/>
                </a:solidFill>
              </a:rPr>
              <a:t>адам</a:t>
            </a:r>
            <a:r>
              <a:rPr lang="ru-RU" dirty="0" smtClean="0">
                <a:solidFill>
                  <a:srgbClr val="0070C0"/>
                </a:solidFill>
              </a:rPr>
              <a:t> </a:t>
            </a:r>
            <a:r>
              <a:rPr lang="ru-RU" dirty="0" err="1" smtClean="0">
                <a:solidFill>
                  <a:srgbClr val="0070C0"/>
                </a:solidFill>
              </a:rPr>
              <a:t>ағзасында жеңіл қорытылады</a:t>
            </a:r>
            <a:r>
              <a:rPr lang="ru-RU" dirty="0" smtClean="0">
                <a:solidFill>
                  <a:srgbClr val="0070C0"/>
                </a:solidFill>
              </a:rPr>
              <a:t>. </a:t>
            </a:r>
            <a:r>
              <a:rPr lang="ru-RU" dirty="0" err="1" smtClean="0">
                <a:solidFill>
                  <a:srgbClr val="0070C0"/>
                </a:solidFill>
              </a:rPr>
              <a:t>Ас-қазан жолының бездерінен</a:t>
            </a:r>
            <a:r>
              <a:rPr lang="ru-RU" dirty="0" smtClean="0">
                <a:solidFill>
                  <a:srgbClr val="0070C0"/>
                </a:solidFill>
              </a:rPr>
              <a:t> </a:t>
            </a:r>
            <a:r>
              <a:rPr lang="ru-RU" dirty="0" err="1" smtClean="0">
                <a:solidFill>
                  <a:srgbClr val="0070C0"/>
                </a:solidFill>
              </a:rPr>
              <a:t>сөл шығаратын қасиеті </a:t>
            </a:r>
            <a:r>
              <a:rPr lang="ru-RU" dirty="0" smtClean="0">
                <a:solidFill>
                  <a:srgbClr val="0070C0"/>
                </a:solidFill>
              </a:rPr>
              <a:t>де бар. </a:t>
            </a:r>
            <a:r>
              <a:rPr lang="ru-RU" dirty="0" err="1" smtClean="0">
                <a:solidFill>
                  <a:srgbClr val="0070C0"/>
                </a:solidFill>
              </a:rPr>
              <a:t>Қарын сөлінің қорытқыштығын күшейтіп, ішектің қызметін жақсартатыны дәлелденген.</a:t>
            </a:r>
            <a:r>
              <a:rPr lang="ru-RU" dirty="0" smtClean="0">
                <a:solidFill>
                  <a:srgbClr val="0070C0"/>
                </a:solidFill>
              </a:rPr>
              <a:t> </a:t>
            </a:r>
            <a:r>
              <a:rPr lang="ru-RU" dirty="0" err="1" smtClean="0">
                <a:solidFill>
                  <a:srgbClr val="0070C0"/>
                </a:solidFill>
              </a:rPr>
              <a:t>Ғылымиласақ, шұбат </a:t>
            </a:r>
            <a:r>
              <a:rPr lang="ru-RU" dirty="0" smtClean="0">
                <a:solidFill>
                  <a:srgbClr val="0070C0"/>
                </a:solidFill>
              </a:rPr>
              <a:t>— авитаминоз, </a:t>
            </a:r>
            <a:r>
              <a:rPr lang="ru-RU" dirty="0" err="1" smtClean="0">
                <a:solidFill>
                  <a:srgbClr val="0070C0"/>
                </a:solidFill>
              </a:rPr>
              <a:t>қант диабеті</a:t>
            </a:r>
            <a:r>
              <a:rPr lang="ru-RU" dirty="0" smtClean="0">
                <a:solidFill>
                  <a:srgbClr val="0070C0"/>
                </a:solidFill>
              </a:rPr>
              <a:t> </a:t>
            </a:r>
            <a:r>
              <a:rPr lang="ru-RU" dirty="0" err="1" smtClean="0">
                <a:solidFill>
                  <a:srgbClr val="0070C0"/>
                </a:solidFill>
              </a:rPr>
              <a:t>(шұбатта көп мөлшерде </a:t>
            </a:r>
            <a:r>
              <a:rPr lang="ru-RU" dirty="0" smtClean="0">
                <a:solidFill>
                  <a:srgbClr val="0070C0"/>
                </a:solidFill>
              </a:rPr>
              <a:t>инсулин </a:t>
            </a:r>
            <a:r>
              <a:rPr lang="ru-RU" dirty="0" err="1" smtClean="0">
                <a:solidFill>
                  <a:srgbClr val="0070C0"/>
                </a:solidFill>
              </a:rPr>
              <a:t>болады</a:t>
            </a:r>
            <a:r>
              <a:rPr lang="ru-RU" dirty="0" smtClean="0">
                <a:solidFill>
                  <a:srgbClr val="0070C0"/>
                </a:solidFill>
              </a:rPr>
              <a:t>), </a:t>
            </a:r>
            <a:r>
              <a:rPr lang="ru-RU" dirty="0" err="1" smtClean="0">
                <a:solidFill>
                  <a:srgbClr val="0070C0"/>
                </a:solidFill>
              </a:rPr>
              <a:t>өкпе туберкулезі</a:t>
            </a:r>
            <a:r>
              <a:rPr lang="ru-RU" dirty="0" smtClean="0">
                <a:solidFill>
                  <a:srgbClr val="0070C0"/>
                </a:solidFill>
              </a:rPr>
              <a:t>, </a:t>
            </a:r>
            <a:r>
              <a:rPr lang="ru-RU" dirty="0" err="1" smtClean="0">
                <a:solidFill>
                  <a:srgbClr val="0070C0"/>
                </a:solidFill>
              </a:rPr>
              <a:t>қан аздылық</a:t>
            </a:r>
            <a:r>
              <a:rPr lang="ru-RU" dirty="0" smtClean="0">
                <a:solidFill>
                  <a:srgbClr val="0070C0"/>
                </a:solidFill>
              </a:rPr>
              <a:t>, гастрит, колит, </a:t>
            </a:r>
            <a:r>
              <a:rPr lang="ru-RU" dirty="0" err="1" smtClean="0">
                <a:solidFill>
                  <a:srgbClr val="0070C0"/>
                </a:solidFill>
              </a:rPr>
              <a:t>ағзаны әлсірететін өзге </a:t>
            </a:r>
            <a:r>
              <a:rPr lang="ru-RU" dirty="0" smtClean="0">
                <a:solidFill>
                  <a:srgbClr val="0070C0"/>
                </a:solidFill>
              </a:rPr>
              <a:t>де </a:t>
            </a:r>
            <a:r>
              <a:rPr lang="ru-RU" dirty="0" err="1" smtClean="0">
                <a:solidFill>
                  <a:srgbClr val="0070C0"/>
                </a:solidFill>
              </a:rPr>
              <a:t>ауруларды</a:t>
            </a:r>
            <a:r>
              <a:rPr lang="ru-RU" dirty="0" smtClean="0">
                <a:solidFill>
                  <a:srgbClr val="0070C0"/>
                </a:solidFill>
              </a:rPr>
              <a:t> </a:t>
            </a:r>
            <a:r>
              <a:rPr lang="ru-RU" dirty="0" err="1" smtClean="0">
                <a:solidFill>
                  <a:srgbClr val="0070C0"/>
                </a:solidFill>
              </a:rPr>
              <a:t>емдеп</a:t>
            </a:r>
            <a:r>
              <a:rPr lang="ru-RU" dirty="0" smtClean="0">
                <a:solidFill>
                  <a:srgbClr val="0070C0"/>
                </a:solidFill>
              </a:rPr>
              <a:t>, </a:t>
            </a:r>
            <a:r>
              <a:rPr lang="ru-RU" dirty="0" err="1" smtClean="0">
                <a:solidFill>
                  <a:srgbClr val="0070C0"/>
                </a:solidFill>
              </a:rPr>
              <a:t>алдын-алатын</a:t>
            </a:r>
            <a:r>
              <a:rPr lang="ru-RU" dirty="0" smtClean="0">
                <a:solidFill>
                  <a:srgbClr val="0070C0"/>
                </a:solidFill>
              </a:rPr>
              <a:t> </a:t>
            </a:r>
            <a:r>
              <a:rPr lang="ru-RU" dirty="0" err="1" smtClean="0">
                <a:solidFill>
                  <a:srgbClr val="0070C0"/>
                </a:solidFill>
              </a:rPr>
              <a:t>қуатқа ие</a:t>
            </a:r>
            <a:r>
              <a:rPr lang="ru-RU" dirty="0" smtClean="0">
                <a:solidFill>
                  <a:srgbClr val="0070C0"/>
                </a:solidFill>
              </a:rPr>
              <a:t>. </a:t>
            </a:r>
            <a:r>
              <a:rPr lang="ru-RU" dirty="0" err="1" smtClean="0">
                <a:solidFill>
                  <a:srgbClr val="0070C0"/>
                </a:solidFill>
              </a:rPr>
              <a:t>Оның үстіне шұбатта ағзадағы зат</a:t>
            </a:r>
            <a:r>
              <a:rPr lang="ru-RU" dirty="0" smtClean="0">
                <a:solidFill>
                  <a:srgbClr val="0070C0"/>
                </a:solidFill>
              </a:rPr>
              <a:t> </a:t>
            </a:r>
            <a:r>
              <a:rPr lang="ru-RU" dirty="0" err="1" smtClean="0">
                <a:solidFill>
                  <a:srgbClr val="0070C0"/>
                </a:solidFill>
              </a:rPr>
              <a:t>алмасуға қажет деген</a:t>
            </a:r>
            <a:r>
              <a:rPr lang="ru-RU" dirty="0" smtClean="0">
                <a:solidFill>
                  <a:srgbClr val="0070C0"/>
                </a:solidFill>
              </a:rPr>
              <a:t> фосфор, кальций, магний </a:t>
            </a:r>
            <a:r>
              <a:rPr lang="ru-RU" dirty="0" err="1" smtClean="0">
                <a:solidFill>
                  <a:srgbClr val="0070C0"/>
                </a:solidFill>
              </a:rPr>
              <a:t>тұздары өте көп</a:t>
            </a:r>
            <a:r>
              <a:rPr lang="ru-RU" dirty="0" smtClean="0">
                <a:solidFill>
                  <a:srgbClr val="0070C0"/>
                </a:solidFill>
              </a:rPr>
              <a:t>. </a:t>
            </a:r>
            <a:r>
              <a:rPr lang="ru-RU" dirty="0" err="1" smtClean="0">
                <a:solidFill>
                  <a:srgbClr val="0070C0"/>
                </a:solidFill>
              </a:rPr>
              <a:t>Оның үстіне, сиыр</a:t>
            </a:r>
            <a:r>
              <a:rPr lang="ru-RU" dirty="0" smtClean="0">
                <a:solidFill>
                  <a:srgbClr val="0070C0"/>
                </a:solidFill>
              </a:rPr>
              <a:t> </a:t>
            </a:r>
            <a:r>
              <a:rPr lang="ru-RU" dirty="0" err="1" smtClean="0">
                <a:solidFill>
                  <a:srgbClr val="0070C0"/>
                </a:solidFill>
              </a:rPr>
              <a:t>сүтіне қарағанда шұбатта </a:t>
            </a:r>
            <a:r>
              <a:rPr lang="ru-RU" dirty="0" smtClean="0">
                <a:solidFill>
                  <a:srgbClr val="0070C0"/>
                </a:solidFill>
              </a:rPr>
              <a:t>А, В1, В2, С </a:t>
            </a:r>
            <a:r>
              <a:rPr lang="ru-RU" dirty="0" err="1" smtClean="0">
                <a:solidFill>
                  <a:srgbClr val="0070C0"/>
                </a:solidFill>
              </a:rPr>
              <a:t>және </a:t>
            </a:r>
            <a:r>
              <a:rPr lang="ru-RU" dirty="0" smtClean="0">
                <a:solidFill>
                  <a:srgbClr val="0070C0"/>
                </a:solidFill>
              </a:rPr>
              <a:t>Д </a:t>
            </a:r>
            <a:r>
              <a:rPr lang="ru-RU" dirty="0" err="1" smtClean="0">
                <a:solidFill>
                  <a:srgbClr val="0070C0"/>
                </a:solidFill>
              </a:rPr>
              <a:t>витаминдері</a:t>
            </a:r>
            <a:r>
              <a:rPr lang="ru-RU" dirty="0" smtClean="0">
                <a:solidFill>
                  <a:srgbClr val="0070C0"/>
                </a:solidFill>
              </a:rPr>
              <a:t> </a:t>
            </a:r>
            <a:r>
              <a:rPr lang="ru-RU" dirty="0" err="1" smtClean="0">
                <a:solidFill>
                  <a:srgbClr val="0070C0"/>
                </a:solidFill>
              </a:rPr>
              <a:t>үш есе</a:t>
            </a:r>
            <a:r>
              <a:rPr lang="ru-RU" dirty="0" smtClean="0">
                <a:solidFill>
                  <a:srgbClr val="0070C0"/>
                </a:solidFill>
              </a:rPr>
              <a:t> </a:t>
            </a:r>
            <a:r>
              <a:rPr lang="ru-RU" dirty="0" err="1" smtClean="0">
                <a:solidFill>
                  <a:srgbClr val="0070C0"/>
                </a:solidFill>
              </a:rPr>
              <a:t>көп</a:t>
            </a:r>
            <a:r>
              <a:rPr lang="ru-RU" dirty="0" smtClean="0">
                <a:solidFill>
                  <a:srgbClr val="0070C0"/>
                </a:solidFill>
              </a:rPr>
              <a:t>, ал, казеин аз </a:t>
            </a:r>
            <a:r>
              <a:rPr lang="ru-RU" dirty="0" err="1" smtClean="0">
                <a:solidFill>
                  <a:srgbClr val="0070C0"/>
                </a:solidFill>
              </a:rPr>
              <a:t>болады</a:t>
            </a:r>
            <a:r>
              <a:rPr lang="ru-RU" dirty="0" smtClean="0">
                <a:solidFill>
                  <a:srgbClr val="0070C0"/>
                </a:solidFill>
              </a:rPr>
              <a:t>. </a:t>
            </a:r>
            <a:r>
              <a:rPr lang="ru-RU" dirty="0" err="1" smtClean="0">
                <a:solidFill>
                  <a:srgbClr val="0070C0"/>
                </a:solidFill>
              </a:rPr>
              <a:t>Түйе сүтіндегі көп мөлшердегі </a:t>
            </a:r>
            <a:r>
              <a:rPr lang="ru-RU" dirty="0" smtClean="0">
                <a:solidFill>
                  <a:srgbClr val="0070C0"/>
                </a:solidFill>
              </a:rPr>
              <a:t>лактоза </a:t>
            </a:r>
            <a:r>
              <a:rPr lang="ru-RU" dirty="0" err="1" smtClean="0">
                <a:solidFill>
                  <a:srgbClr val="0070C0"/>
                </a:solidFill>
              </a:rPr>
              <a:t>қанты </a:t>
            </a:r>
            <a:r>
              <a:rPr lang="ru-RU" dirty="0" smtClean="0">
                <a:solidFill>
                  <a:srgbClr val="0070C0"/>
                </a:solidFill>
              </a:rPr>
              <a:t>— </a:t>
            </a:r>
            <a:r>
              <a:rPr lang="ru-RU" dirty="0" err="1" smtClean="0">
                <a:solidFill>
                  <a:srgbClr val="0070C0"/>
                </a:solidFill>
              </a:rPr>
              <a:t>миды</a:t>
            </a:r>
            <a:r>
              <a:rPr lang="ru-RU" dirty="0" smtClean="0">
                <a:solidFill>
                  <a:srgbClr val="0070C0"/>
                </a:solidFill>
              </a:rPr>
              <a:t>, </a:t>
            </a:r>
            <a:r>
              <a:rPr lang="ru-RU" dirty="0" err="1" smtClean="0">
                <a:solidFill>
                  <a:srgbClr val="0070C0"/>
                </a:solidFill>
              </a:rPr>
              <a:t>жүйке жүйесін қоректендіреді</a:t>
            </a:r>
            <a:r>
              <a:rPr lang="ru-RU" dirty="0" smtClean="0">
                <a:solidFill>
                  <a:srgbClr val="0070C0"/>
                </a:solidFill>
              </a:rPr>
              <a:t>.</a:t>
            </a:r>
          </a:p>
          <a:p>
            <a:endParaRPr lang="ru-RU" dirty="0"/>
          </a:p>
        </p:txBody>
      </p:sp>
    </p:spTree>
  </p:cSld>
  <p:clrMapOvr>
    <a:masterClrMapping/>
  </p:clrMapOvr>
  <p:transition>
    <p:blind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0" y="0"/>
            <a:ext cx="9144000" cy="6858000"/>
          </a:xfrm>
          <a:solidFill>
            <a:srgbClr val="FF0000"/>
          </a:solidFill>
        </p:spPr>
        <p:txBody>
          <a:bodyPr>
            <a:normAutofit fontScale="92500" lnSpcReduction="10000"/>
          </a:bodyPr>
          <a:lstStyle/>
          <a:p>
            <a:pPr>
              <a:buNone/>
            </a:pPr>
            <a:endParaRPr lang="kk-KZ" dirty="0" smtClean="0"/>
          </a:p>
          <a:p>
            <a:pPr>
              <a:buNone/>
            </a:pPr>
            <a:r>
              <a:rPr lang="kk-KZ" dirty="0" smtClean="0">
                <a:solidFill>
                  <a:schemeClr val="tx1">
                    <a:lumMod val="95000"/>
                    <a:lumOff val="5000"/>
                  </a:schemeClr>
                </a:solidFill>
              </a:rPr>
              <a:t>                                   </a:t>
            </a:r>
            <a:r>
              <a:rPr lang="kk-KZ" dirty="0" smtClean="0">
                <a:solidFill>
                  <a:schemeClr val="bg1"/>
                </a:solidFill>
              </a:rPr>
              <a:t>       </a:t>
            </a:r>
            <a:r>
              <a:rPr lang="kk-KZ" sz="4800" dirty="0" smtClean="0">
                <a:solidFill>
                  <a:schemeClr val="bg1"/>
                </a:solidFill>
              </a:rPr>
              <a:t>Шұбат.</a:t>
            </a:r>
          </a:p>
          <a:p>
            <a:pPr>
              <a:buNone/>
            </a:pPr>
            <a:r>
              <a:rPr lang="kk-KZ" dirty="0" smtClean="0">
                <a:solidFill>
                  <a:schemeClr val="bg1"/>
                </a:solidFill>
              </a:rPr>
              <a:t>өте майлы, емшілік қасиеттері де мол. Шұбатты ашыту технологиясы, қымыз ашытуға қарағанда, оңай. Өйткені оны бір қорландырып алса, содан кейін ешқандай ашытқысыз аши береді. Оны, қымыз секілді, мезгіл- мезгіл пісіп отырудың да қажеті жоқ. Тек кісіге құйып берерде ғана шайқап жіберсе, жеткілікті, сонда шұбаттың көпіршігі жақсы араласады. Шұбат құйылған ыдыстың аузын ашып, оқтын-оқтын газын шығарып отыру керек. Шұбатты ағаш күбіге не торсыққа (түйе не ешкі терісінен) құйып, ашытады. </a:t>
            </a:r>
            <a:r>
              <a:rPr lang="ru-RU" dirty="0" err="1" smtClean="0">
                <a:solidFill>
                  <a:schemeClr val="bg1"/>
                </a:solidFill>
              </a:rPr>
              <a:t>Шұбат өкпе, асқазан, түрлі шек</a:t>
            </a:r>
            <a:r>
              <a:rPr lang="ru-RU" dirty="0" smtClean="0">
                <a:solidFill>
                  <a:schemeClr val="bg1"/>
                </a:solidFill>
              </a:rPr>
              <a:t> </a:t>
            </a:r>
            <a:r>
              <a:rPr lang="ru-RU" dirty="0" err="1" smtClean="0">
                <a:solidFill>
                  <a:schemeClr val="bg1"/>
                </a:solidFill>
              </a:rPr>
              <a:t>ауруларына</a:t>
            </a:r>
            <a:r>
              <a:rPr lang="ru-RU" dirty="0" smtClean="0">
                <a:solidFill>
                  <a:schemeClr val="bg1"/>
                </a:solidFill>
              </a:rPr>
              <a:t> </a:t>
            </a:r>
            <a:r>
              <a:rPr lang="ru-RU" dirty="0" err="1" smtClean="0">
                <a:solidFill>
                  <a:schemeClr val="bg1"/>
                </a:solidFill>
              </a:rPr>
              <a:t>бірден</a:t>
            </a:r>
            <a:r>
              <a:rPr lang="ru-RU" dirty="0" smtClean="0">
                <a:solidFill>
                  <a:schemeClr val="bg1"/>
                </a:solidFill>
              </a:rPr>
              <a:t> </a:t>
            </a:r>
            <a:r>
              <a:rPr lang="ru-RU" dirty="0" err="1" smtClean="0">
                <a:solidFill>
                  <a:schemeClr val="bg1"/>
                </a:solidFill>
              </a:rPr>
              <a:t>бір</a:t>
            </a:r>
            <a:r>
              <a:rPr lang="ru-RU" dirty="0" smtClean="0">
                <a:solidFill>
                  <a:schemeClr val="bg1"/>
                </a:solidFill>
              </a:rPr>
              <a:t> </a:t>
            </a:r>
            <a:r>
              <a:rPr lang="ru-RU" dirty="0" err="1" smtClean="0">
                <a:solidFill>
                  <a:schemeClr val="bg1"/>
                </a:solidFill>
              </a:rPr>
              <a:t>шипалы</a:t>
            </a:r>
            <a:r>
              <a:rPr lang="ru-RU" dirty="0" smtClean="0">
                <a:solidFill>
                  <a:schemeClr val="bg1"/>
                </a:solidFill>
              </a:rPr>
              <a:t> </a:t>
            </a:r>
            <a:r>
              <a:rPr lang="ru-RU" dirty="0" err="1" smtClean="0">
                <a:solidFill>
                  <a:schemeClr val="bg1"/>
                </a:solidFill>
              </a:rPr>
              <a:t>сусын</a:t>
            </a:r>
            <a:endParaRPr lang="ru-RU" dirty="0" smtClean="0">
              <a:solidFill>
                <a:schemeClr val="bg1"/>
              </a:solidFill>
            </a:endParaRPr>
          </a:p>
          <a:p>
            <a:endParaRPr lang="ru-RU" dirty="0"/>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0" y="0"/>
            <a:ext cx="9358313" cy="6858000"/>
          </a:xfrm>
        </p:spPr>
        <p:txBody>
          <a:bodyPr>
            <a:normAutofit fontScale="92500"/>
          </a:bodyPr>
          <a:lstStyle/>
          <a:p>
            <a:pPr algn="ctr"/>
            <a:r>
              <a:rPr lang="kk-KZ" sz="4800" dirty="0" smtClean="0">
                <a:solidFill>
                  <a:srgbClr val="FF0000"/>
                </a:solidFill>
              </a:rPr>
              <a:t>Мұқағали Мақатаев</a:t>
            </a:r>
            <a:endParaRPr lang="ru-RU" sz="4800" dirty="0" smtClean="0">
              <a:solidFill>
                <a:srgbClr val="FF0000"/>
              </a:solidFill>
            </a:endParaRPr>
          </a:p>
          <a:p>
            <a:pPr algn="ctr"/>
            <a:r>
              <a:rPr lang="ru-RU" dirty="0" err="1" smtClean="0"/>
              <a:t>Шұбат </a:t>
            </a:r>
            <a:r>
              <a:rPr lang="ru-RU" dirty="0" smtClean="0"/>
              <a:t>пен бота </a:t>
            </a:r>
          </a:p>
          <a:p>
            <a:pPr>
              <a:buNone/>
            </a:pPr>
            <a:r>
              <a:rPr lang="ru-RU" dirty="0" smtClean="0"/>
              <a:t> </a:t>
            </a:r>
          </a:p>
          <a:p>
            <a:pPr>
              <a:buNone/>
            </a:pPr>
            <a:r>
              <a:rPr lang="ru-RU" dirty="0" smtClean="0"/>
              <a:t>                 </a:t>
            </a:r>
            <a:r>
              <a:rPr lang="ru-RU" dirty="0" err="1" smtClean="0"/>
              <a:t>Ac</a:t>
            </a:r>
            <a:r>
              <a:rPr lang="ru-RU" dirty="0" smtClean="0"/>
              <a:t> </a:t>
            </a:r>
            <a:r>
              <a:rPr lang="ru-RU" dirty="0" err="1" smtClean="0"/>
              <a:t>артынан,алдыға шұбат келді</a:t>
            </a:r>
            <a:r>
              <a:rPr lang="ru-RU" dirty="0" smtClean="0"/>
              <a:t>,</a:t>
            </a:r>
          </a:p>
          <a:p>
            <a:pPr>
              <a:buNone/>
            </a:pPr>
            <a:r>
              <a:rPr lang="ru-RU" dirty="0" smtClean="0"/>
              <a:t>                 </a:t>
            </a:r>
            <a:r>
              <a:rPr lang="ru-RU" dirty="0" err="1" smtClean="0"/>
              <a:t>Біреу</a:t>
            </a:r>
            <a:r>
              <a:rPr lang="ru-RU" dirty="0" smtClean="0"/>
              <a:t> </a:t>
            </a:r>
            <a:r>
              <a:rPr lang="ru-RU" dirty="0" err="1" smtClean="0"/>
              <a:t>татып,біреулер</a:t>
            </a:r>
            <a:r>
              <a:rPr lang="ru-RU" dirty="0" smtClean="0"/>
              <a:t> </a:t>
            </a:r>
            <a:r>
              <a:rPr lang="ru-RU" dirty="0" err="1" smtClean="0"/>
              <a:t>сынап</a:t>
            </a:r>
            <a:r>
              <a:rPr lang="ru-RU" dirty="0" smtClean="0"/>
              <a:t> </a:t>
            </a:r>
            <a:r>
              <a:rPr lang="ru-RU" dirty="0" err="1" smtClean="0"/>
              <a:t>көрді.</a:t>
            </a:r>
            <a:endParaRPr lang="ru-RU" dirty="0" smtClean="0"/>
          </a:p>
          <a:p>
            <a:pPr>
              <a:buNone/>
            </a:pPr>
            <a:r>
              <a:rPr lang="ru-RU" dirty="0" smtClean="0"/>
              <a:t>                </a:t>
            </a:r>
            <a:r>
              <a:rPr lang="ru-RU" dirty="0" err="1" smtClean="0"/>
              <a:t>«Қызылқұмның»қиылып қыз-келіні,</a:t>
            </a:r>
            <a:r>
              <a:rPr lang="ru-RU" dirty="0" smtClean="0"/>
              <a:t> </a:t>
            </a:r>
          </a:p>
          <a:p>
            <a:pPr>
              <a:buNone/>
            </a:pPr>
            <a:r>
              <a:rPr lang="ru-RU" dirty="0" smtClean="0"/>
              <a:t>                 </a:t>
            </a:r>
            <a:r>
              <a:rPr lang="ru-RU" dirty="0" err="1" smtClean="0"/>
              <a:t>Шұбат емес</a:t>
            </a:r>
            <a:r>
              <a:rPr lang="ru-RU" dirty="0" smtClean="0"/>
              <a:t>, </a:t>
            </a:r>
            <a:r>
              <a:rPr lang="ru-RU" dirty="0" err="1" smtClean="0"/>
              <a:t>бір</a:t>
            </a:r>
            <a:r>
              <a:rPr lang="ru-RU" dirty="0" smtClean="0"/>
              <a:t> шара </a:t>
            </a:r>
            <a:r>
              <a:rPr lang="ru-RU" dirty="0" err="1" smtClean="0"/>
              <a:t>шуақ берді</a:t>
            </a:r>
            <a:r>
              <a:rPr lang="ru-RU" dirty="0" smtClean="0"/>
              <a:t>.</a:t>
            </a:r>
          </a:p>
          <a:p>
            <a:pPr>
              <a:buNone/>
            </a:pPr>
            <a:r>
              <a:rPr lang="ru-RU" dirty="0" smtClean="0"/>
              <a:t>                 </a:t>
            </a:r>
            <a:r>
              <a:rPr lang="ru-RU" dirty="0" err="1" smtClean="0"/>
              <a:t>Ақбоз үйдің есігі</a:t>
            </a:r>
            <a:r>
              <a:rPr lang="ru-RU" dirty="0" smtClean="0"/>
              <a:t> </a:t>
            </a:r>
            <a:r>
              <a:rPr lang="ru-RU" dirty="0" err="1" smtClean="0"/>
              <a:t>айқара ашық,</a:t>
            </a:r>
            <a:endParaRPr lang="ru-RU" dirty="0" smtClean="0"/>
          </a:p>
          <a:p>
            <a:pPr>
              <a:buNone/>
            </a:pPr>
            <a:r>
              <a:rPr lang="ru-RU" dirty="0" smtClean="0"/>
              <a:t>                                 </a:t>
            </a:r>
            <a:r>
              <a:rPr lang="ru-RU" dirty="0" err="1" smtClean="0"/>
              <a:t>Гулесуде</a:t>
            </a:r>
            <a:r>
              <a:rPr lang="ru-RU" dirty="0" smtClean="0"/>
              <a:t> </a:t>
            </a:r>
            <a:r>
              <a:rPr lang="ru-RU" dirty="0" err="1" smtClean="0"/>
              <a:t>жігіттер</a:t>
            </a:r>
            <a:r>
              <a:rPr lang="ru-RU" dirty="0" smtClean="0"/>
              <a:t> </a:t>
            </a:r>
            <a:r>
              <a:rPr lang="ru-RU" dirty="0" err="1" smtClean="0"/>
              <a:t>тайғаласып,</a:t>
            </a:r>
            <a:endParaRPr lang="ru-RU" dirty="0" smtClean="0"/>
          </a:p>
          <a:p>
            <a:pPr>
              <a:buNone/>
            </a:pPr>
            <a:r>
              <a:rPr lang="ru-RU" dirty="0" smtClean="0"/>
              <a:t>                                 Бота </a:t>
            </a:r>
            <a:r>
              <a:rPr lang="ru-RU" dirty="0" err="1" smtClean="0"/>
              <a:t>сонда</a:t>
            </a:r>
            <a:r>
              <a:rPr lang="ru-RU" dirty="0" smtClean="0"/>
              <a:t> </a:t>
            </a:r>
            <a:r>
              <a:rPr lang="ru-RU" dirty="0" err="1" smtClean="0"/>
              <a:t>боздаса</a:t>
            </a:r>
            <a:r>
              <a:rPr lang="ru-RU" dirty="0" smtClean="0"/>
              <a:t> </a:t>
            </a:r>
            <a:r>
              <a:rPr lang="ru-RU" dirty="0" err="1" smtClean="0"/>
              <a:t>байлаудағы</a:t>
            </a:r>
            <a:r>
              <a:rPr lang="ru-RU" dirty="0" smtClean="0"/>
              <a:t>,</a:t>
            </a:r>
          </a:p>
          <a:p>
            <a:pPr>
              <a:buNone/>
            </a:pPr>
            <a:r>
              <a:rPr lang="ru-RU" dirty="0" smtClean="0"/>
              <a:t>                                 </a:t>
            </a:r>
            <a:r>
              <a:rPr lang="ru-RU" dirty="0" err="1" smtClean="0"/>
              <a:t>Шұбат ішіп</a:t>
            </a:r>
            <a:r>
              <a:rPr lang="ru-RU" dirty="0" smtClean="0"/>
              <a:t>, </a:t>
            </a:r>
            <a:r>
              <a:rPr lang="ru-RU" dirty="0" err="1" smtClean="0"/>
              <a:t>қалайша жәй табасың?!</a:t>
            </a:r>
            <a:endParaRPr lang="ru-RU" dirty="0" smtClean="0"/>
          </a:p>
          <a:p>
            <a:pPr>
              <a:buNone/>
            </a:pPr>
            <a:r>
              <a:rPr lang="ru-RU" dirty="0" smtClean="0"/>
              <a:t>                                 </a:t>
            </a:r>
            <a:r>
              <a:rPr lang="ru-RU" dirty="0" err="1" smtClean="0"/>
              <a:t>Бір</a:t>
            </a:r>
            <a:r>
              <a:rPr lang="ru-RU" dirty="0" smtClean="0"/>
              <a:t> </a:t>
            </a:r>
            <a:r>
              <a:rPr lang="ru-RU" dirty="0" err="1" smtClean="0"/>
              <a:t>ботаның сондағы боздауын-ай</a:t>
            </a:r>
            <a:r>
              <a:rPr lang="ru-RU" dirty="0" smtClean="0"/>
              <a:t>!</a:t>
            </a:r>
          </a:p>
          <a:p>
            <a:pPr>
              <a:buNone/>
            </a:pPr>
            <a:r>
              <a:rPr lang="ru-RU" dirty="0" smtClean="0"/>
              <a:t>                                 </a:t>
            </a:r>
            <a:r>
              <a:rPr lang="ru-RU" dirty="0" err="1" smtClean="0"/>
              <a:t>He</a:t>
            </a:r>
            <a:r>
              <a:rPr lang="ru-RU" dirty="0" smtClean="0"/>
              <a:t> </a:t>
            </a:r>
            <a:r>
              <a:rPr lang="ru-RU" dirty="0" err="1" smtClean="0"/>
              <a:t>басына</a:t>
            </a:r>
            <a:r>
              <a:rPr lang="ru-RU" dirty="0" smtClean="0"/>
              <a:t> </a:t>
            </a:r>
            <a:r>
              <a:rPr lang="ru-RU" dirty="0" err="1" smtClean="0"/>
              <a:t>күн туды</a:t>
            </a:r>
            <a:r>
              <a:rPr lang="ru-RU" dirty="0" smtClean="0"/>
              <a:t>, </a:t>
            </a:r>
            <a:r>
              <a:rPr lang="ru-RU" dirty="0" err="1" smtClean="0"/>
              <a:t>боздағым-ай,</a:t>
            </a:r>
            <a:endParaRPr lang="ru-RU" dirty="0" smtClean="0"/>
          </a:p>
          <a:p>
            <a:pPr>
              <a:buNone/>
            </a:pPr>
            <a:endParaRPr lang="ru-RU" dirty="0"/>
          </a:p>
        </p:txBody>
      </p:sp>
    </p:spTree>
  </p:cSld>
  <p:clrMapOvr>
    <a:masterClrMapping/>
  </p:clrMapOvr>
  <p:transition>
    <p:pull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numCol="1">
            <a:normAutofit fontScale="92500" lnSpcReduction="20000"/>
          </a:bodyPr>
          <a:lstStyle/>
          <a:p>
            <a:pPr algn="r"/>
            <a:endParaRPr lang="en-US" dirty="0" smtClean="0"/>
          </a:p>
          <a:p>
            <a:pPr algn="r">
              <a:buNone/>
            </a:pPr>
            <a:endParaRPr lang="en-US" dirty="0" smtClean="0"/>
          </a:p>
          <a:p>
            <a:pPr algn="r">
              <a:buNone/>
            </a:pPr>
            <a:r>
              <a:rPr lang="ru-RU" dirty="0" smtClean="0"/>
              <a:t>                                       ¥мыт </a:t>
            </a:r>
            <a:r>
              <a:rPr lang="ru-RU" dirty="0" err="1" smtClean="0"/>
              <a:t>болған уайым</a:t>
            </a:r>
            <a:r>
              <a:rPr lang="ru-RU" dirty="0" smtClean="0"/>
              <a:t>, </a:t>
            </a:r>
            <a:r>
              <a:rPr lang="ru-RU" dirty="0" err="1" smtClean="0"/>
              <a:t>мұңды          өкеліп</a:t>
            </a:r>
            <a:r>
              <a:rPr lang="ru-RU" dirty="0" smtClean="0"/>
              <a:t>,</a:t>
            </a:r>
          </a:p>
          <a:p>
            <a:pPr algn="r">
              <a:buNone/>
            </a:pPr>
            <a:r>
              <a:rPr lang="ru-RU" dirty="0" smtClean="0"/>
              <a:t>                                         </a:t>
            </a:r>
            <a:r>
              <a:rPr lang="ru-RU" dirty="0" err="1" smtClean="0"/>
              <a:t>Алпыс</a:t>
            </a:r>
            <a:r>
              <a:rPr lang="ru-RU" dirty="0" smtClean="0"/>
              <a:t> </a:t>
            </a:r>
            <a:r>
              <a:rPr lang="ru-RU" dirty="0" err="1" smtClean="0"/>
              <a:t>екі</a:t>
            </a:r>
            <a:r>
              <a:rPr lang="ru-RU" dirty="0" smtClean="0"/>
              <a:t> </a:t>
            </a:r>
            <a:r>
              <a:rPr lang="ru-RU" dirty="0" err="1" smtClean="0"/>
              <a:t>тамырды</a:t>
            </a:r>
            <a:r>
              <a:rPr lang="ru-RU" dirty="0" smtClean="0"/>
              <a:t> </a:t>
            </a:r>
            <a:r>
              <a:rPr lang="ru-RU" dirty="0" err="1" smtClean="0"/>
              <a:t>қозғауын-ай!</a:t>
            </a:r>
            <a:endParaRPr lang="ru-RU" dirty="0" smtClean="0"/>
          </a:p>
          <a:p>
            <a:pPr algn="r">
              <a:buNone/>
            </a:pPr>
            <a:r>
              <a:rPr lang="ru-RU" dirty="0" smtClean="0"/>
              <a:t>                                         </a:t>
            </a:r>
            <a:r>
              <a:rPr lang="ru-RU" dirty="0" err="1" smtClean="0"/>
              <a:t>Елестеді</a:t>
            </a:r>
            <a:r>
              <a:rPr lang="ru-RU" dirty="0" smtClean="0"/>
              <a:t> ел </a:t>
            </a:r>
            <a:r>
              <a:rPr lang="ru-RU" dirty="0" err="1" smtClean="0"/>
              <a:t>ауып</a:t>
            </a:r>
            <a:r>
              <a:rPr lang="ru-RU" dirty="0" smtClean="0"/>
              <a:t> </a:t>
            </a:r>
            <a:r>
              <a:rPr lang="ru-RU" dirty="0" err="1" smtClean="0"/>
              <a:t>баратқандай</a:t>
            </a:r>
            <a:r>
              <a:rPr lang="ru-RU" dirty="0" smtClean="0"/>
              <a:t>,</a:t>
            </a:r>
          </a:p>
          <a:p>
            <a:pPr algn="r">
              <a:buNone/>
            </a:pPr>
            <a:r>
              <a:rPr lang="ru-RU" dirty="0" smtClean="0"/>
              <a:t>                                        </a:t>
            </a:r>
            <a:r>
              <a:rPr lang="ru-RU" dirty="0" err="1" smtClean="0"/>
              <a:t>Жетім</a:t>
            </a:r>
            <a:r>
              <a:rPr lang="ru-RU" dirty="0" smtClean="0"/>
              <a:t> </a:t>
            </a:r>
            <a:r>
              <a:rPr lang="ru-RU" dirty="0" err="1" smtClean="0"/>
              <a:t>бе</a:t>
            </a:r>
            <a:r>
              <a:rPr lang="ru-RU" dirty="0" smtClean="0"/>
              <a:t>, </a:t>
            </a:r>
            <a:r>
              <a:rPr lang="ru-RU" dirty="0" err="1" smtClean="0"/>
              <a:t>әлде жесір</a:t>
            </a:r>
            <a:r>
              <a:rPr lang="ru-RU" dirty="0" smtClean="0"/>
              <a:t> </a:t>
            </a:r>
            <a:r>
              <a:rPr lang="ru-RU" dirty="0" err="1" smtClean="0"/>
              <a:t>ме</a:t>
            </a:r>
            <a:r>
              <a:rPr lang="ru-RU" dirty="0" smtClean="0"/>
              <a:t>, </a:t>
            </a:r>
            <a:r>
              <a:rPr lang="ru-RU" dirty="0" err="1" smtClean="0"/>
              <a:t>зар</a:t>
            </a:r>
            <a:r>
              <a:rPr lang="ru-RU" dirty="0" smtClean="0"/>
              <a:t> </a:t>
            </a:r>
            <a:r>
              <a:rPr lang="ru-RU" dirty="0" err="1" smtClean="0"/>
              <a:t>атқандай</a:t>
            </a:r>
            <a:endParaRPr lang="ru-RU" dirty="0" smtClean="0"/>
          </a:p>
          <a:p>
            <a:pPr algn="r">
              <a:buNone/>
            </a:pPr>
            <a:r>
              <a:rPr lang="ru-RU" dirty="0" smtClean="0"/>
              <a:t>                                        </a:t>
            </a:r>
            <a:r>
              <a:rPr lang="ru-RU" dirty="0" err="1" smtClean="0"/>
              <a:t>Қайтқан қаздай қазақтар ертедегі</a:t>
            </a:r>
            <a:r>
              <a:rPr lang="ru-RU" dirty="0" smtClean="0"/>
              <a:t>,</a:t>
            </a:r>
          </a:p>
          <a:p>
            <a:pPr algn="just">
              <a:buNone/>
            </a:pPr>
            <a:r>
              <a:rPr lang="ru-RU" dirty="0" smtClean="0"/>
              <a:t>            </a:t>
            </a:r>
            <a:r>
              <a:rPr lang="ru-RU" dirty="0" err="1" smtClean="0"/>
              <a:t>Сардалаға сағыныш таратқандай.</a:t>
            </a:r>
            <a:endParaRPr lang="ru-RU" dirty="0" smtClean="0"/>
          </a:p>
          <a:p>
            <a:pPr algn="just">
              <a:buNone/>
            </a:pPr>
            <a:r>
              <a:rPr lang="ru-RU" dirty="0" smtClean="0"/>
              <a:t>           Осы </a:t>
            </a:r>
            <a:r>
              <a:rPr lang="ru-RU" dirty="0" err="1" smtClean="0"/>
              <a:t>екен</a:t>
            </a:r>
            <a:r>
              <a:rPr lang="ru-RU" dirty="0" smtClean="0"/>
              <a:t> </a:t>
            </a:r>
            <a:r>
              <a:rPr lang="ru-RU" dirty="0" err="1" smtClean="0"/>
              <a:t>ғой ботадай</a:t>
            </a:r>
            <a:r>
              <a:rPr lang="ru-RU" dirty="0" smtClean="0"/>
              <a:t> </a:t>
            </a:r>
            <a:r>
              <a:rPr lang="ru-RU" dirty="0" err="1" smtClean="0"/>
              <a:t>боздау</a:t>
            </a:r>
            <a:r>
              <a:rPr lang="ru-RU" dirty="0" smtClean="0"/>
              <a:t> </a:t>
            </a:r>
            <a:r>
              <a:rPr lang="ru-RU" dirty="0" err="1" smtClean="0"/>
              <a:t>деген</a:t>
            </a:r>
            <a:r>
              <a:rPr lang="ru-RU" dirty="0" smtClean="0"/>
              <a:t>,</a:t>
            </a:r>
          </a:p>
          <a:p>
            <a:pPr algn="just">
              <a:buNone/>
            </a:pPr>
            <a:r>
              <a:rPr lang="ru-RU" dirty="0" smtClean="0"/>
              <a:t>           </a:t>
            </a:r>
            <a:r>
              <a:rPr lang="ru-RU" dirty="0" err="1" smtClean="0"/>
              <a:t>Естімеп</a:t>
            </a:r>
            <a:r>
              <a:rPr lang="ru-RU" dirty="0" smtClean="0"/>
              <a:t> </a:t>
            </a:r>
            <a:r>
              <a:rPr lang="ru-RU" dirty="0" err="1" smtClean="0"/>
              <a:t>ем,естідім</a:t>
            </a:r>
            <a:r>
              <a:rPr lang="ru-RU" dirty="0" smtClean="0"/>
              <a:t>...</a:t>
            </a:r>
          </a:p>
          <a:p>
            <a:pPr algn="just">
              <a:buNone/>
            </a:pPr>
            <a:r>
              <a:rPr lang="ru-RU" dirty="0" smtClean="0"/>
              <a:t>           </a:t>
            </a:r>
            <a:r>
              <a:rPr lang="ru-RU" dirty="0" err="1" smtClean="0"/>
              <a:t>Қозды-ау </a:t>
            </a:r>
            <a:r>
              <a:rPr lang="ru-RU" dirty="0" smtClean="0"/>
              <a:t>денем.</a:t>
            </a:r>
          </a:p>
          <a:p>
            <a:pPr algn="just">
              <a:buNone/>
            </a:pPr>
            <a:r>
              <a:rPr lang="ru-RU" dirty="0" smtClean="0"/>
              <a:t>           </a:t>
            </a:r>
            <a:r>
              <a:rPr lang="ru-RU" dirty="0" err="1" smtClean="0"/>
              <a:t>Боталардың боздауы</a:t>
            </a:r>
            <a:r>
              <a:rPr lang="ru-RU" dirty="0" smtClean="0"/>
              <a:t> </a:t>
            </a:r>
            <a:r>
              <a:rPr lang="ru-RU" dirty="0" err="1" smtClean="0"/>
              <a:t>тозбапты</a:t>
            </a:r>
            <a:r>
              <a:rPr lang="ru-RU" dirty="0" smtClean="0"/>
              <a:t> </a:t>
            </a:r>
            <a:r>
              <a:rPr lang="ru-RU" dirty="0" err="1" smtClean="0"/>
              <a:t>әлі,</a:t>
            </a:r>
            <a:endParaRPr lang="ru-RU" dirty="0" smtClean="0"/>
          </a:p>
          <a:p>
            <a:pPr algn="just">
              <a:buNone/>
            </a:pPr>
            <a:r>
              <a:rPr lang="ru-RU" dirty="0" smtClean="0"/>
              <a:t>           </a:t>
            </a:r>
            <a:r>
              <a:rPr lang="ru-RU" dirty="0" err="1" smtClean="0"/>
              <a:t>Адамдардың боздауы</a:t>
            </a:r>
            <a:r>
              <a:rPr lang="ru-RU" dirty="0" smtClean="0"/>
              <a:t> </a:t>
            </a:r>
            <a:r>
              <a:rPr lang="ru-RU" dirty="0" err="1" smtClean="0"/>
              <a:t>тозғанменен.</a:t>
            </a:r>
            <a:endParaRPr lang="ru-RU" dirty="0" smtClean="0"/>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Users\user\Pictures\рррррррррррррррррррррр.jpg"/>
          <p:cNvPicPr/>
          <p:nvPr/>
        </p:nvPicPr>
        <p:blipFill>
          <a:blip r:embed="rId2"/>
          <a:srcRect/>
          <a:stretch>
            <a:fillRect/>
          </a:stretch>
        </p:blipFill>
        <p:spPr bwMode="auto">
          <a:xfrm>
            <a:off x="3333750" y="2505075"/>
            <a:ext cx="2476500" cy="1847850"/>
          </a:xfrm>
          <a:prstGeom prst="rect">
            <a:avLst/>
          </a:prstGeom>
          <a:noFill/>
          <a:ln w="9525">
            <a:noFill/>
            <a:miter lim="800000"/>
            <a:headEnd/>
            <a:tailEnd/>
          </a:ln>
        </p:spPr>
      </p:pic>
      <p:sp>
        <p:nvSpPr>
          <p:cNvPr id="3" name="Содержимое 2"/>
          <p:cNvSpPr>
            <a:spLocks noGrp="1"/>
          </p:cNvSpPr>
          <p:nvPr>
            <p:ph idx="1"/>
          </p:nvPr>
        </p:nvSpPr>
        <p:spPr>
          <a:xfrm>
            <a:off x="0" y="0"/>
            <a:ext cx="9144000" cy="6858000"/>
          </a:xfrm>
          <a:solidFill>
            <a:srgbClr val="FFFF00"/>
          </a:solidFill>
        </p:spPr>
        <p:txBody>
          <a:bodyPr>
            <a:normAutofit lnSpcReduction="10000"/>
          </a:bodyPr>
          <a:lstStyle/>
          <a:p>
            <a:endParaRPr lang="kk-KZ" dirty="0" smtClean="0"/>
          </a:p>
          <a:p>
            <a:endParaRPr lang="kk-KZ" dirty="0" smtClean="0"/>
          </a:p>
          <a:p>
            <a:r>
              <a:rPr lang="kk-KZ" dirty="0" smtClean="0">
                <a:solidFill>
                  <a:schemeClr val="bg1"/>
                </a:solidFill>
              </a:rPr>
              <a:t>Ішсең сусын, дертке дауа, денсаулыққа пайда – қазақтың шұбаты.Шұбат ас ретінде ғана емес халықтың ғұрыпына айналып кеткен. Өкінішке қарай, өрісте ойсыл қара тұқымы өріп жүргенімен шұбат өндіру, оның технологиясын меңгеру мәселесі  қалып барады. Елімізде түйе малы көптеп өсірілетін өңірлердің бірі – Атырау облысы. Жері тұзды, шөбі құнарлы келетін аймақты қос өркешті жануарлар атам заманнан бері мекен етіп келеді. Қазір түйе өсіруге қолайлы аймақта осынау олқылықтың орнын толтыру қамына кірісіп жатыр. </a:t>
            </a:r>
            <a:endParaRPr lang="ru-RU" dirty="0">
              <a:solidFill>
                <a:schemeClr val="bg1"/>
              </a:solidFill>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C:\Users\user\Pictures\рррррррррррррррррррррр.jpg"/>
          <p:cNvPicPr>
            <a:picLocks noGrp="1"/>
          </p:cNvPicPr>
          <p:nvPr>
            <p:ph idx="1"/>
          </p:nvPr>
        </p:nvPicPr>
        <p:blipFill>
          <a:blip r:embed="rId2"/>
          <a:srcRect/>
          <a:stretch>
            <a:fillRect/>
          </a:stretch>
        </p:blipFill>
        <p:spPr bwMode="auto">
          <a:xfrm>
            <a:off x="357190" y="642918"/>
            <a:ext cx="8501090" cy="571504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noFill/>
        </p:spPr>
        <p:txBody>
          <a:bodyPr>
            <a:normAutofit/>
          </a:bodyPr>
          <a:lstStyle/>
          <a:p>
            <a:pPr>
              <a:buNone/>
            </a:pPr>
            <a:endParaRPr lang="ru-RU" b="1" dirty="0" smtClean="0">
              <a:solidFill>
                <a:srgbClr val="FF0000"/>
              </a:solidFill>
            </a:endParaRPr>
          </a:p>
          <a:p>
            <a:pPr>
              <a:buNone/>
            </a:pPr>
            <a:endParaRPr lang="ru-RU" b="1" dirty="0" smtClean="0">
              <a:solidFill>
                <a:srgbClr val="FF0000"/>
              </a:solidFill>
            </a:endParaRPr>
          </a:p>
          <a:p>
            <a:pPr>
              <a:buNone/>
            </a:pPr>
            <a:r>
              <a:rPr lang="ru-RU" b="1" dirty="0" smtClean="0">
                <a:solidFill>
                  <a:srgbClr val="FF0000"/>
                </a:solidFill>
              </a:rPr>
              <a:t>                                       </a:t>
            </a:r>
            <a:r>
              <a:rPr lang="ru-RU" b="1" dirty="0" err="1" smtClean="0">
                <a:solidFill>
                  <a:schemeClr val="bg1"/>
                </a:solidFill>
              </a:rPr>
              <a:t>Шұбат</a:t>
            </a:r>
            <a:r>
              <a:rPr lang="ru-RU" dirty="0" smtClean="0">
                <a:solidFill>
                  <a:schemeClr val="bg1"/>
                </a:solidFill>
              </a:rPr>
              <a:t> </a:t>
            </a:r>
          </a:p>
          <a:p>
            <a:pPr>
              <a:buNone/>
            </a:pPr>
            <a:r>
              <a:rPr lang="ru-RU" dirty="0" smtClean="0">
                <a:solidFill>
                  <a:schemeClr val="bg1"/>
                </a:solidFill>
              </a:rPr>
              <a:t>    </a:t>
            </a:r>
            <a:r>
              <a:rPr lang="ru-RU" dirty="0" err="1" smtClean="0">
                <a:solidFill>
                  <a:schemeClr val="bg1"/>
                </a:solidFill>
              </a:rPr>
              <a:t>Түйе сүтінен ашытылады</a:t>
            </a:r>
            <a:r>
              <a:rPr lang="ru-RU" dirty="0" smtClean="0">
                <a:solidFill>
                  <a:schemeClr val="bg1"/>
                </a:solidFill>
              </a:rPr>
              <a:t>. </a:t>
            </a:r>
            <a:r>
              <a:rPr lang="ru-RU" dirty="0" err="1" smtClean="0">
                <a:solidFill>
                  <a:schemeClr val="bg1"/>
                </a:solidFill>
              </a:rPr>
              <a:t>Бұл әрі сусын</a:t>
            </a:r>
            <a:r>
              <a:rPr lang="ru-RU" dirty="0" smtClean="0">
                <a:solidFill>
                  <a:schemeClr val="bg1"/>
                </a:solidFill>
              </a:rPr>
              <a:t>, </a:t>
            </a:r>
            <a:r>
              <a:rPr lang="ru-RU" dirty="0" err="1" smtClean="0">
                <a:solidFill>
                  <a:schemeClr val="bg1"/>
                </a:solidFill>
              </a:rPr>
              <a:t>әрі тағам.</a:t>
            </a:r>
            <a:r>
              <a:rPr lang="ru-RU" dirty="0" smtClean="0">
                <a:solidFill>
                  <a:schemeClr val="bg1"/>
                </a:solidFill>
              </a:rPr>
              <a:t> </a:t>
            </a:r>
            <a:r>
              <a:rPr lang="ru-RU" dirty="0" err="1" smtClean="0">
                <a:solidFill>
                  <a:schemeClr val="bg1"/>
                </a:solidFill>
              </a:rPr>
              <a:t>Өйткені бие</a:t>
            </a:r>
            <a:r>
              <a:rPr lang="ru-RU" dirty="0" smtClean="0">
                <a:solidFill>
                  <a:schemeClr val="bg1"/>
                </a:solidFill>
              </a:rPr>
              <a:t> </a:t>
            </a:r>
            <a:r>
              <a:rPr lang="ru-RU" dirty="0" err="1" smtClean="0">
                <a:solidFill>
                  <a:schemeClr val="bg1"/>
                </a:solidFill>
              </a:rPr>
              <a:t>сүтіне қарағанда түйе сүті өте майлы</a:t>
            </a:r>
            <a:r>
              <a:rPr lang="ru-RU" dirty="0" smtClean="0">
                <a:solidFill>
                  <a:schemeClr val="bg1"/>
                </a:solidFill>
              </a:rPr>
              <a:t> </a:t>
            </a:r>
            <a:r>
              <a:rPr lang="ru-RU" dirty="0" err="1" smtClean="0">
                <a:solidFill>
                  <a:schemeClr val="bg1"/>
                </a:solidFill>
              </a:rPr>
              <a:t>келеді</a:t>
            </a:r>
            <a:r>
              <a:rPr lang="ru-RU" dirty="0" smtClean="0">
                <a:solidFill>
                  <a:schemeClr val="bg1"/>
                </a:solidFill>
              </a:rPr>
              <a:t>. </a:t>
            </a:r>
            <a:r>
              <a:rPr lang="ru-RU" dirty="0" err="1" smtClean="0">
                <a:solidFill>
                  <a:schemeClr val="bg1"/>
                </a:solidFill>
              </a:rPr>
              <a:t>Оның емдік</a:t>
            </a:r>
            <a:r>
              <a:rPr lang="ru-RU" dirty="0" smtClean="0">
                <a:solidFill>
                  <a:schemeClr val="bg1"/>
                </a:solidFill>
              </a:rPr>
              <a:t> </a:t>
            </a:r>
            <a:r>
              <a:rPr lang="ru-RU" dirty="0" err="1" smtClean="0">
                <a:solidFill>
                  <a:schemeClr val="bg1"/>
                </a:solidFill>
              </a:rPr>
              <a:t>қасиеті </a:t>
            </a:r>
            <a:r>
              <a:rPr lang="ru-RU" dirty="0" smtClean="0">
                <a:solidFill>
                  <a:schemeClr val="bg1"/>
                </a:solidFill>
              </a:rPr>
              <a:t>де бар. </a:t>
            </a:r>
            <a:r>
              <a:rPr lang="ru-RU" dirty="0" err="1" smtClean="0">
                <a:solidFill>
                  <a:schemeClr val="bg1"/>
                </a:solidFill>
              </a:rPr>
              <a:t>Шұбатты ашыту</a:t>
            </a:r>
            <a:r>
              <a:rPr lang="ru-RU" dirty="0" smtClean="0">
                <a:solidFill>
                  <a:schemeClr val="bg1"/>
                </a:solidFill>
              </a:rPr>
              <a:t> </a:t>
            </a:r>
            <a:r>
              <a:rPr lang="ru-RU" dirty="0" err="1" smtClean="0">
                <a:solidFill>
                  <a:schemeClr val="bg1"/>
                </a:solidFill>
              </a:rPr>
              <a:t>технологиясы</a:t>
            </a:r>
            <a:r>
              <a:rPr lang="ru-RU" dirty="0" smtClean="0">
                <a:solidFill>
                  <a:schemeClr val="bg1"/>
                </a:solidFill>
              </a:rPr>
              <a:t> </a:t>
            </a:r>
            <a:r>
              <a:rPr lang="ru-RU" dirty="0" err="1" smtClean="0">
                <a:solidFill>
                  <a:schemeClr val="bg1"/>
                </a:solidFill>
              </a:rPr>
              <a:t>қымыз ашытуға қарағанда оңай.</a:t>
            </a:r>
            <a:r>
              <a:rPr lang="ru-RU" dirty="0" smtClean="0">
                <a:solidFill>
                  <a:schemeClr val="bg1"/>
                </a:solidFill>
              </a:rPr>
              <a:t> </a:t>
            </a:r>
            <a:r>
              <a:rPr lang="ru-RU" dirty="0" err="1" smtClean="0">
                <a:solidFill>
                  <a:schemeClr val="bg1"/>
                </a:solidFill>
              </a:rPr>
              <a:t>Өйткені </a:t>
            </a:r>
            <a:r>
              <a:rPr lang="ru-RU" dirty="0" smtClean="0">
                <a:solidFill>
                  <a:schemeClr val="bg1"/>
                </a:solidFill>
              </a:rPr>
              <a:t>оны </a:t>
            </a:r>
            <a:r>
              <a:rPr lang="ru-RU" dirty="0" err="1" smtClean="0">
                <a:solidFill>
                  <a:schemeClr val="bg1"/>
                </a:solidFill>
              </a:rPr>
              <a:t>бір</a:t>
            </a:r>
            <a:r>
              <a:rPr lang="ru-RU" dirty="0" smtClean="0">
                <a:solidFill>
                  <a:schemeClr val="bg1"/>
                </a:solidFill>
              </a:rPr>
              <a:t> </a:t>
            </a:r>
            <a:r>
              <a:rPr lang="ru-RU" dirty="0" err="1" smtClean="0">
                <a:solidFill>
                  <a:schemeClr val="bg1"/>
                </a:solidFill>
              </a:rPr>
              <a:t>қорландылып алса</a:t>
            </a:r>
            <a:r>
              <a:rPr lang="ru-RU" dirty="0" smtClean="0">
                <a:solidFill>
                  <a:schemeClr val="bg1"/>
                </a:solidFill>
              </a:rPr>
              <a:t>, </a:t>
            </a:r>
            <a:r>
              <a:rPr lang="ru-RU" dirty="0" err="1" smtClean="0">
                <a:solidFill>
                  <a:schemeClr val="bg1"/>
                </a:solidFill>
              </a:rPr>
              <a:t>одан</a:t>
            </a:r>
            <a:r>
              <a:rPr lang="ru-RU" dirty="0" smtClean="0">
                <a:solidFill>
                  <a:schemeClr val="bg1"/>
                </a:solidFill>
              </a:rPr>
              <a:t> </a:t>
            </a:r>
            <a:r>
              <a:rPr lang="ru-RU" dirty="0" err="1" smtClean="0">
                <a:solidFill>
                  <a:schemeClr val="bg1"/>
                </a:solidFill>
              </a:rPr>
              <a:t>әрі ешқандай ашытқысыз аши</a:t>
            </a:r>
            <a:r>
              <a:rPr lang="ru-RU" dirty="0" smtClean="0">
                <a:solidFill>
                  <a:schemeClr val="bg1"/>
                </a:solidFill>
              </a:rPr>
              <a:t> </a:t>
            </a:r>
            <a:r>
              <a:rPr lang="ru-RU" dirty="0" err="1" smtClean="0">
                <a:solidFill>
                  <a:schemeClr val="bg1"/>
                </a:solidFill>
              </a:rPr>
              <a:t>береді</a:t>
            </a:r>
            <a:r>
              <a:rPr lang="ru-RU" dirty="0" smtClean="0">
                <a:solidFill>
                  <a:schemeClr val="bg1"/>
                </a:solidFill>
              </a:rPr>
              <a:t>. </a:t>
            </a:r>
            <a:r>
              <a:rPr lang="ru-RU" dirty="0" err="1" smtClean="0">
                <a:solidFill>
                  <a:schemeClr val="bg1"/>
                </a:solidFill>
              </a:rPr>
              <a:t>Қымыз секілді</a:t>
            </a:r>
            <a:r>
              <a:rPr lang="ru-RU" dirty="0" smtClean="0">
                <a:solidFill>
                  <a:schemeClr val="bg1"/>
                </a:solidFill>
              </a:rPr>
              <a:t> </a:t>
            </a:r>
            <a:r>
              <a:rPr lang="ru-RU" dirty="0" err="1" smtClean="0">
                <a:solidFill>
                  <a:schemeClr val="bg1"/>
                </a:solidFill>
              </a:rPr>
              <a:t>мезгіл</a:t>
            </a:r>
            <a:r>
              <a:rPr lang="ru-RU" dirty="0" smtClean="0">
                <a:solidFill>
                  <a:schemeClr val="bg1"/>
                </a:solidFill>
              </a:rPr>
              <a:t>- </a:t>
            </a:r>
            <a:r>
              <a:rPr lang="ru-RU" dirty="0" err="1" smtClean="0">
                <a:solidFill>
                  <a:schemeClr val="bg1"/>
                </a:solidFill>
              </a:rPr>
              <a:t>мезгіл</a:t>
            </a:r>
            <a:r>
              <a:rPr lang="ru-RU" dirty="0" smtClean="0">
                <a:solidFill>
                  <a:schemeClr val="bg1"/>
                </a:solidFill>
              </a:rPr>
              <a:t> </a:t>
            </a:r>
            <a:r>
              <a:rPr lang="ru-RU" dirty="0" err="1" smtClean="0">
                <a:solidFill>
                  <a:schemeClr val="bg1"/>
                </a:solidFill>
              </a:rPr>
              <a:t>пісіп</a:t>
            </a:r>
            <a:r>
              <a:rPr lang="ru-RU" dirty="0" smtClean="0">
                <a:solidFill>
                  <a:schemeClr val="bg1"/>
                </a:solidFill>
              </a:rPr>
              <a:t> </a:t>
            </a:r>
            <a:r>
              <a:rPr lang="ru-RU" dirty="0" err="1" smtClean="0">
                <a:solidFill>
                  <a:schemeClr val="bg1"/>
                </a:solidFill>
              </a:rPr>
              <a:t>отырудың </a:t>
            </a:r>
            <a:r>
              <a:rPr lang="ru-RU" dirty="0" smtClean="0">
                <a:solidFill>
                  <a:schemeClr val="bg1"/>
                </a:solidFill>
              </a:rPr>
              <a:t>да </a:t>
            </a:r>
            <a:r>
              <a:rPr lang="ru-RU" dirty="0" err="1" smtClean="0">
                <a:solidFill>
                  <a:schemeClr val="bg1"/>
                </a:solidFill>
              </a:rPr>
              <a:t>қажеті жоқ</a:t>
            </a:r>
            <a:r>
              <a:rPr lang="ru-RU" dirty="0" smtClean="0">
                <a:solidFill>
                  <a:schemeClr val="bg1"/>
                </a:solidFill>
              </a:rPr>
              <a:t>. Тек </a:t>
            </a:r>
            <a:r>
              <a:rPr lang="ru-RU" dirty="0" err="1" smtClean="0">
                <a:solidFill>
                  <a:schemeClr val="bg1"/>
                </a:solidFill>
              </a:rPr>
              <a:t>кісіге</a:t>
            </a:r>
            <a:r>
              <a:rPr lang="ru-RU" dirty="0" smtClean="0">
                <a:solidFill>
                  <a:schemeClr val="bg1"/>
                </a:solidFill>
              </a:rPr>
              <a:t> </a:t>
            </a:r>
            <a:r>
              <a:rPr lang="ru-RU" dirty="0" err="1" smtClean="0">
                <a:solidFill>
                  <a:schemeClr val="bg1"/>
                </a:solidFill>
              </a:rPr>
              <a:t>құйып берерде</a:t>
            </a:r>
            <a:r>
              <a:rPr lang="ru-RU" dirty="0" smtClean="0">
                <a:solidFill>
                  <a:schemeClr val="bg1"/>
                </a:solidFill>
              </a:rPr>
              <a:t> </a:t>
            </a:r>
            <a:r>
              <a:rPr lang="ru-RU" dirty="0" err="1" smtClean="0">
                <a:solidFill>
                  <a:schemeClr val="bg1"/>
                </a:solidFill>
              </a:rPr>
              <a:t>ғана шайқап-шайқап жіберсе</a:t>
            </a:r>
            <a:r>
              <a:rPr lang="ru-RU" dirty="0" smtClean="0">
                <a:solidFill>
                  <a:schemeClr val="bg1"/>
                </a:solidFill>
              </a:rPr>
              <a:t>, </a:t>
            </a:r>
            <a:r>
              <a:rPr lang="ru-RU" dirty="0" err="1" smtClean="0">
                <a:solidFill>
                  <a:schemeClr val="bg1"/>
                </a:solidFill>
              </a:rPr>
              <a:t>ол</a:t>
            </a:r>
            <a:r>
              <a:rPr lang="ru-RU" dirty="0" smtClean="0">
                <a:solidFill>
                  <a:schemeClr val="bg1"/>
                </a:solidFill>
              </a:rPr>
              <a:t> </a:t>
            </a:r>
            <a:r>
              <a:rPr lang="ru-RU" dirty="0" err="1" smtClean="0">
                <a:solidFill>
                  <a:schemeClr val="bg1"/>
                </a:solidFill>
              </a:rPr>
              <a:t>жақсы араласып</a:t>
            </a:r>
            <a:r>
              <a:rPr lang="ru-RU" dirty="0" smtClean="0">
                <a:solidFill>
                  <a:schemeClr val="bg1"/>
                </a:solidFill>
              </a:rPr>
              <a:t>, </a:t>
            </a:r>
            <a:r>
              <a:rPr lang="ru-RU" dirty="0" err="1" smtClean="0">
                <a:solidFill>
                  <a:schemeClr val="bg1"/>
                </a:solidFill>
              </a:rPr>
              <a:t>көпіршігі азаяды</a:t>
            </a:r>
            <a:r>
              <a:rPr lang="ru-RU" dirty="0" smtClean="0">
                <a:solidFill>
                  <a:srgbClr val="FF0000"/>
                </a:solidFill>
              </a:rPr>
              <a:t>. </a:t>
            </a:r>
            <a:endParaRPr lang="ru-RU"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C:\Users\user\Pictures\пеавкн.jpg"/>
          <p:cNvPicPr>
            <a:picLocks noGrp="1"/>
          </p:cNvPicPr>
          <p:nvPr>
            <p:ph idx="1"/>
          </p:nvPr>
        </p:nvPicPr>
        <p:blipFill>
          <a:blip r:embed="rId2"/>
          <a:srcRect/>
          <a:stretch>
            <a:fillRect/>
          </a:stretch>
        </p:blipFill>
        <p:spPr bwMode="auto">
          <a:xfrm>
            <a:off x="571472" y="1428736"/>
            <a:ext cx="3929090" cy="420054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5" name="Рисунок 4" descr="C:\Users\user\Pictures\самвпапр.jpg"/>
          <p:cNvPicPr/>
          <p:nvPr/>
        </p:nvPicPr>
        <p:blipFill>
          <a:blip r:embed="rId3"/>
          <a:srcRect/>
          <a:stretch>
            <a:fillRect/>
          </a:stretch>
        </p:blipFill>
        <p:spPr bwMode="auto">
          <a:xfrm>
            <a:off x="4786314" y="642918"/>
            <a:ext cx="3643338" cy="45720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rgbClr val="FF0000"/>
          </a:solidFill>
          <a:ln>
            <a:solidFill>
              <a:srgbClr val="FF0000"/>
            </a:solidFill>
          </a:ln>
        </p:spPr>
        <p:txBody>
          <a:bodyPr/>
          <a:lstStyle/>
          <a:p>
            <a:endParaRPr lang="kk-KZ" i="1" dirty="0" smtClean="0"/>
          </a:p>
          <a:p>
            <a:endParaRPr lang="kk-KZ" i="1" dirty="0" smtClean="0"/>
          </a:p>
          <a:p>
            <a:endParaRPr lang="kk-KZ" i="1" dirty="0" smtClean="0"/>
          </a:p>
          <a:p>
            <a:endParaRPr lang="kk-KZ" i="1" dirty="0" smtClean="0"/>
          </a:p>
          <a:p>
            <a:endParaRPr lang="kk-KZ" i="1" dirty="0" smtClean="0"/>
          </a:p>
          <a:p>
            <a:r>
              <a:rPr lang="kk-KZ" i="1" dirty="0" smtClean="0">
                <a:solidFill>
                  <a:schemeClr val="bg1"/>
                </a:solidFill>
              </a:rPr>
              <a:t>Емдік қасиетке толы сусын – шұбат Халық шұбатты сусын ретінде де, емге де алады. Жақсы өте дәмді, Бұл жойылмауы керек. Шұбатты әсіресе ауруханаға көп алады. Жақсы етіп, дәмді етіп ұстаса шұбат - астың төресі ғой.</a:t>
            </a:r>
            <a:endParaRPr lang="ru-RU" dirty="0">
              <a:solidFill>
                <a:schemeClr val="bg1"/>
              </a:solidFill>
            </a:endParaRPr>
          </a:p>
        </p:txBody>
      </p:sp>
    </p:spTree>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C:\Users\user\Pictures\шұбат.jpg"/>
          <p:cNvPicPr>
            <a:picLocks noGrp="1"/>
          </p:cNvPicPr>
          <p:nvPr>
            <p:ph idx="1"/>
          </p:nvPr>
        </p:nvPicPr>
        <p:blipFill>
          <a:blip r:embed="rId2"/>
          <a:srcRect/>
          <a:stretch>
            <a:fillRect/>
          </a:stretch>
        </p:blipFill>
        <p:spPr bwMode="auto">
          <a:xfrm>
            <a:off x="0" y="714356"/>
            <a:ext cx="7358114" cy="578647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chemeClr val="accent2">
              <a:lumMod val="60000"/>
              <a:lumOff val="40000"/>
            </a:schemeClr>
          </a:solidFill>
        </p:spPr>
        <p:txBody>
          <a:bodyPr/>
          <a:lstStyle/>
          <a:p>
            <a:endParaRPr lang="kk-KZ" b="1" dirty="0" smtClean="0"/>
          </a:p>
          <a:p>
            <a:endParaRPr lang="kk-KZ" b="1" dirty="0" smtClean="0"/>
          </a:p>
          <a:p>
            <a:endParaRPr lang="kk-KZ" b="1" dirty="0" smtClean="0"/>
          </a:p>
          <a:p>
            <a:r>
              <a:rPr lang="kk-KZ" b="1" dirty="0" smtClean="0">
                <a:solidFill>
                  <a:srgbClr val="7030A0"/>
                </a:solidFill>
              </a:rPr>
              <a:t>Түйе сүті – қатерлі ісік ауруларының емі </a:t>
            </a:r>
            <a:endParaRPr lang="ru-RU" dirty="0" smtClean="0">
              <a:solidFill>
                <a:srgbClr val="7030A0"/>
              </a:solidFill>
            </a:endParaRPr>
          </a:p>
          <a:p>
            <a:r>
              <a:rPr lang="kk-KZ" dirty="0" smtClean="0">
                <a:solidFill>
                  <a:srgbClr val="7030A0"/>
                </a:solidFill>
              </a:rPr>
              <a:t>Шымкенттік ғалымдар түйе сүтінен лактоферрин затын алу әдісін ойлап тапты. Дәрігерлер оны қатерлі ісікке қарсы қосалқы ем ретінде пайдалануға болатынын айтады. Оңтүстік Қазақстан облысында соңғы жылдары осы ауруға шалдыққан науқастар саны артып отыр.</a:t>
            </a:r>
            <a:endParaRPr lang="ru-RU" dirty="0">
              <a:solidFill>
                <a:srgbClr val="7030A0"/>
              </a:solidFill>
            </a:endParaRPr>
          </a:p>
        </p:txBody>
      </p:sp>
    </p:spTree>
  </p:cSld>
  <p:clrMapOvr>
    <a:masterClrMapping/>
  </p:clrMapOvr>
  <p:transition>
    <p:cover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chemeClr val="accent2">
              <a:lumMod val="60000"/>
              <a:lumOff val="40000"/>
            </a:schemeClr>
          </a:solidFill>
        </p:spPr>
        <p:txBody>
          <a:bodyPr>
            <a:normAutofit fontScale="85000" lnSpcReduction="20000"/>
          </a:bodyPr>
          <a:lstStyle/>
          <a:p>
            <a:r>
              <a:rPr lang="kk-KZ" b="1" dirty="0" smtClean="0">
                <a:solidFill>
                  <a:schemeClr val="bg1"/>
                </a:solidFill>
              </a:rPr>
              <a:t>РАКПЕН КҮРЕСТІҢ ТАҒЫ БІР ЖОЛЫ </a:t>
            </a:r>
            <a:r>
              <a:rPr lang="kk-KZ" dirty="0" smtClean="0">
                <a:solidFill>
                  <a:schemeClr val="bg1"/>
                </a:solidFill>
              </a:rPr>
              <a:t/>
            </a:r>
            <a:br>
              <a:rPr lang="kk-KZ" dirty="0" smtClean="0">
                <a:solidFill>
                  <a:schemeClr val="bg1"/>
                </a:solidFill>
              </a:rPr>
            </a:br>
            <a:r>
              <a:rPr lang="kk-KZ" dirty="0" smtClean="0">
                <a:solidFill>
                  <a:schemeClr val="bg1"/>
                </a:solidFill>
              </a:rPr>
              <a:t/>
            </a:r>
            <a:br>
              <a:rPr lang="kk-KZ" dirty="0" smtClean="0">
                <a:solidFill>
                  <a:schemeClr val="bg1"/>
                </a:solidFill>
              </a:rPr>
            </a:br>
            <a:r>
              <a:rPr lang="kk-KZ" dirty="0" smtClean="0">
                <a:solidFill>
                  <a:schemeClr val="bg1"/>
                </a:solidFill>
              </a:rPr>
              <a:t>Таяу маңда идея авторлары түйе сүтінен лактоферрин алу әдісі бойынша патентке ие болмақ. Олар өткен жылы Интеллектуалдық жекеменшік бойынша Ұлттық институтқа тапсырыс берген-ді. Зерттеу қорытындысы түйе сүтінен антиоксиданттық, қабынуға қарсы қабілеті бар препарат алуға болатынын дәлелдеген.</a:t>
            </a:r>
            <a:br>
              <a:rPr lang="kk-KZ" dirty="0" smtClean="0">
                <a:solidFill>
                  <a:schemeClr val="bg1"/>
                </a:solidFill>
              </a:rPr>
            </a:br>
            <a:r>
              <a:rPr lang="kk-KZ" dirty="0" smtClean="0">
                <a:solidFill>
                  <a:schemeClr val="bg1"/>
                </a:solidFill>
              </a:rPr>
              <a:t/>
            </a:r>
            <a:br>
              <a:rPr lang="kk-KZ" dirty="0" smtClean="0">
                <a:solidFill>
                  <a:schemeClr val="bg1"/>
                </a:solidFill>
              </a:rPr>
            </a:br>
            <a:r>
              <a:rPr lang="kk-KZ" dirty="0" smtClean="0">
                <a:solidFill>
                  <a:schemeClr val="bg1"/>
                </a:solidFill>
              </a:rPr>
              <a:t>Мамандардың айтуынша, лактоферриннің 1 грамын алу үшін 100 литр сиыр сүті қажет болса, түйе сүтінің 25 литрі жеткілікті екен. Бұл көлемі жағынан ана сүтімен пара-пар, дейді жаңалық жаршылары. Ресей онкологтарының бірер жыл бұрын ана сүтінен лактоферрин алу әдісі бойынша патент алғанын айтқан мамандар, өздері ашқан әдістің одан әлдеқайда тиімді әрі арзан екенін алға тартады.</a:t>
            </a:r>
            <a:br>
              <a:rPr lang="kk-KZ" dirty="0" smtClean="0">
                <a:solidFill>
                  <a:schemeClr val="bg1"/>
                </a:solidFill>
              </a:rPr>
            </a:br>
            <a:r>
              <a:rPr lang="kk-KZ" dirty="0" smtClean="0">
                <a:solidFill>
                  <a:srgbClr val="FFFF00"/>
                </a:solidFill>
              </a:rPr>
              <a:t/>
            </a:r>
            <a:br>
              <a:rPr lang="kk-KZ" dirty="0" smtClean="0">
                <a:solidFill>
                  <a:srgbClr val="FFFF00"/>
                </a:solidFill>
              </a:rPr>
            </a:br>
            <a:endParaRPr lang="ru-RU" dirty="0">
              <a:solidFill>
                <a:srgbClr val="FFFF00"/>
              </a:solidFill>
            </a:endParaRPr>
          </a:p>
        </p:txBody>
      </p:sp>
    </p:spTree>
  </p:cSld>
  <p:clrMapOvr>
    <a:masterClrMapping/>
  </p:clrMapOvr>
  <p:transition>
    <p:cover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120</TotalTime>
  <Words>698</Words>
  <PresentationFormat>Экран (4:3)</PresentationFormat>
  <Paragraphs>59</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Литейная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win7</dc:creator>
  <cp:lastModifiedBy>admin</cp:lastModifiedBy>
  <cp:revision>21</cp:revision>
  <dcterms:created xsi:type="dcterms:W3CDTF">2012-05-14T18:27:02Z</dcterms:created>
  <dcterms:modified xsi:type="dcterms:W3CDTF">2023-01-10T19:50:30Z</dcterms:modified>
</cp:coreProperties>
</file>